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56" r:id="rId2"/>
    <p:sldId id="260" r:id="rId3"/>
    <p:sldId id="257" r:id="rId4"/>
    <p:sldId id="261" r:id="rId5"/>
    <p:sldId id="307" r:id="rId6"/>
    <p:sldId id="259" r:id="rId7"/>
    <p:sldId id="262" r:id="rId8"/>
    <p:sldId id="264" r:id="rId9"/>
    <p:sldId id="276" r:id="rId10"/>
    <p:sldId id="263" r:id="rId11"/>
    <p:sldId id="265" r:id="rId12"/>
    <p:sldId id="267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8" r:id="rId22"/>
    <p:sldId id="302" r:id="rId23"/>
    <p:sldId id="303" r:id="rId24"/>
    <p:sldId id="304" r:id="rId25"/>
    <p:sldId id="268" r:id="rId26"/>
    <p:sldId id="269" r:id="rId27"/>
    <p:sldId id="275" r:id="rId28"/>
    <p:sldId id="270" r:id="rId29"/>
    <p:sldId id="271" r:id="rId30"/>
    <p:sldId id="272" r:id="rId31"/>
    <p:sldId id="273" r:id="rId32"/>
    <p:sldId id="274" r:id="rId33"/>
    <p:sldId id="289" r:id="rId34"/>
    <p:sldId id="286" r:id="rId35"/>
    <p:sldId id="287" r:id="rId36"/>
    <p:sldId id="282" r:id="rId37"/>
    <p:sldId id="283" r:id="rId38"/>
    <p:sldId id="284" r:id="rId39"/>
    <p:sldId id="285" r:id="rId40"/>
    <p:sldId id="277" r:id="rId41"/>
    <p:sldId id="290" r:id="rId42"/>
    <p:sldId id="278" r:id="rId43"/>
    <p:sldId id="279" r:id="rId44"/>
    <p:sldId id="291" r:id="rId45"/>
    <p:sldId id="280" r:id="rId46"/>
    <p:sldId id="292" r:id="rId47"/>
    <p:sldId id="293" r:id="rId48"/>
    <p:sldId id="281" r:id="rId49"/>
    <p:sldId id="311" r:id="rId50"/>
    <p:sldId id="312" r:id="rId51"/>
    <p:sldId id="309" r:id="rId52"/>
    <p:sldId id="314" r:id="rId53"/>
    <p:sldId id="315" r:id="rId54"/>
    <p:sldId id="310" r:id="rId55"/>
    <p:sldId id="313" r:id="rId56"/>
    <p:sldId id="288" r:id="rId57"/>
    <p:sldId id="305" r:id="rId58"/>
    <p:sldId id="30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F899A-06A6-49F1-9E5E-EA7219E3FCCB}" type="datetimeFigureOut">
              <a:rPr lang="en-US" smtClean="0"/>
              <a:t>04-Dec-17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4E14B-A88E-41A5-AF06-46C2B69B5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5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4E14B-A88E-41A5-AF06-46C2B69B5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5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4E14B-A88E-41A5-AF06-46C2B69B53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0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A6A-A3BD-4F2C-84D0-A3C03F011978}" type="datetime1">
              <a:rPr lang="en-US" smtClean="0"/>
              <a:t>04-Dec-17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C9AC-4F16-4120-BD10-D1E76747E1F2}" type="datetime1">
              <a:rPr lang="en-US" smtClean="0"/>
              <a:t>04-Dec-17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9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FDA5-2156-48FA-87A9-FF980FDAF52D}" type="datetime1">
              <a:rPr lang="en-US" smtClean="0"/>
              <a:t>04-Dec-17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3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2F27-4956-4BFC-8E10-2243691FF854}" type="datetime1">
              <a:rPr lang="en-US" smtClean="0"/>
              <a:t>04-Dec-17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0D81-2DFA-4DC8-930F-6E3BE686284E}" type="datetime1">
              <a:rPr lang="en-US" smtClean="0"/>
              <a:t>04-Dec-17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797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E409-5580-49B4-8908-ABF446FA6295}" type="datetime1">
              <a:rPr lang="en-US" smtClean="0"/>
              <a:t>04-Dec-17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5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2373-A379-4CC6-BDF4-10CC0F89B608}" type="datetime1">
              <a:rPr lang="en-US" smtClean="0"/>
              <a:t>04-Dec-17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ABD28-3388-4DAE-89E7-AA8E6171086C}" type="datetime1">
              <a:rPr lang="en-US" smtClean="0"/>
              <a:t>04-Dec-17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6913-EF84-4BD9-A021-BA680FB9E058}" type="datetime1">
              <a:rPr lang="en-US" smtClean="0"/>
              <a:t>04-Dec-17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98E2-936B-46FC-883C-EAF5FF335E66}" type="datetime1">
              <a:rPr lang="en-US" smtClean="0"/>
              <a:t>04-Dec-17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6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4C36-2182-45B1-B252-6E2D84C74B6B}" type="datetime1">
              <a:rPr lang="en-US" smtClean="0"/>
              <a:t>04-Dec-17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0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BFA8-1596-4D08-BB48-B5AF7070E14E}" type="datetime1">
              <a:rPr lang="en-US" smtClean="0"/>
              <a:t>04-Dec-17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54659-CF96-4888-916B-0BCAC6569F1C}" type="datetime1">
              <a:rPr lang="en-US" smtClean="0"/>
              <a:t>04-Dec-17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7FCB-B4AC-4A21-AE0D-100487C08AFC}" type="datetime1">
              <a:rPr lang="en-US" smtClean="0"/>
              <a:t>04-Dec-17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7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1B8A-95BE-41A9-9E8B-1B680D7C446D}" type="datetime1">
              <a:rPr lang="en-US" smtClean="0"/>
              <a:t>04-Dec-17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5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C6D0C-4E1C-4870-AB03-A6D9756CEA7F}" type="datetime1">
              <a:rPr lang="en-US" smtClean="0"/>
              <a:t>04-Dec-17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1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19C48-9D18-4912-9401-75EF510444D5}" type="datetime1">
              <a:rPr lang="en-US" smtClean="0"/>
              <a:t>04-Dec-17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6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a1d4837hbfylipb/windows-driver-installer.exe?dl=0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laboutcircuits.com/projects/category/arduino/" TargetMode="External"/><Relationship Id="rId3" Type="http://schemas.openxmlformats.org/officeDocument/2006/relationships/hyperlink" Target="https://playground.arduino.cc/Projects/Ideas" TargetMode="External"/><Relationship Id="rId7" Type="http://schemas.openxmlformats.org/officeDocument/2006/relationships/hyperlink" Target="https://learn.sparkfun.com/tutorials" TargetMode="External"/><Relationship Id="rId2" Type="http://schemas.openxmlformats.org/officeDocument/2006/relationships/hyperlink" Target="http://www.instructables.com/technology/arduin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" TargetMode="External"/><Relationship Id="rId5" Type="http://schemas.openxmlformats.org/officeDocument/2006/relationships/hyperlink" Target="https://github.com/" TargetMode="External"/><Relationship Id="rId10" Type="http://schemas.openxmlformats.org/officeDocument/2006/relationships/hyperlink" Target="http://mertarduinotutorial.blogspot.com/" TargetMode="External"/><Relationship Id="rId4" Type="http://schemas.openxmlformats.org/officeDocument/2006/relationships/hyperlink" Target="https://codebender.cc/home" TargetMode="External"/><Relationship Id="rId9" Type="http://schemas.openxmlformats.org/officeDocument/2006/relationships/hyperlink" Target="https://diyhacking.com/diy-projects/arduino-projects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Arduino Microcontroller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                                                                             Prepared by: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Md. </a:t>
            </a:r>
            <a:r>
              <a:rPr lang="en-US" dirty="0" err="1" smtClean="0"/>
              <a:t>Asaduzzaman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</a:t>
            </a:r>
            <a:r>
              <a:rPr lang="en-US" dirty="0" err="1" smtClean="0"/>
              <a:t>Dept</a:t>
            </a:r>
            <a:r>
              <a:rPr lang="en-US" dirty="0" smtClean="0"/>
              <a:t> of ICT, MBSTU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Arduino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813012" cy="466424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878" y="239099"/>
            <a:ext cx="8911687" cy="1280890"/>
          </a:xfrm>
        </p:spPr>
        <p:txBody>
          <a:bodyPr/>
          <a:lstStyle/>
          <a:p>
            <a:r>
              <a:rPr lang="en-US" dirty="0" smtClean="0"/>
              <a:t>Specification of different Types of Arduino 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878" y="1363579"/>
            <a:ext cx="9613232" cy="460408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of different Types of Arduino -02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233" y="1905000"/>
            <a:ext cx="9613230" cy="432735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1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1621" y="2646948"/>
            <a:ext cx="8783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Arduino Based Sensor</a:t>
            </a:r>
            <a:endParaRPr lang="en-US" sz="6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525" y="708331"/>
            <a:ext cx="8911687" cy="1280890"/>
          </a:xfrm>
        </p:spPr>
        <p:txBody>
          <a:bodyPr/>
          <a:lstStyle/>
          <a:p>
            <a:r>
              <a:rPr lang="en-US" dirty="0" smtClean="0"/>
              <a:t>Types of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3096" y="2097506"/>
            <a:ext cx="8915400" cy="3777622"/>
          </a:xfrm>
        </p:spPr>
        <p:txBody>
          <a:bodyPr/>
          <a:lstStyle/>
          <a:p>
            <a:r>
              <a:rPr lang="en-US" dirty="0" smtClean="0"/>
              <a:t>Two types: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Digital Sensor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Analog Sensor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Frequently Used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Humidity sensor (DHT22</a:t>
            </a:r>
            <a:r>
              <a:rPr lang="en-US" dirty="0" smtClean="0"/>
              <a:t>)  -   Digital Sensor</a:t>
            </a:r>
            <a:endParaRPr lang="en-US" dirty="0"/>
          </a:p>
          <a:p>
            <a:r>
              <a:rPr lang="en-US" dirty="0"/>
              <a:t>Temperature sensor (LM35</a:t>
            </a:r>
            <a:r>
              <a:rPr lang="en-US" dirty="0" smtClean="0"/>
              <a:t>) - Analog Sensor</a:t>
            </a:r>
            <a:endParaRPr lang="en-US" dirty="0"/>
          </a:p>
          <a:p>
            <a:r>
              <a:rPr lang="en-US" dirty="0"/>
              <a:t>Water detector sensor (Simple Water Trigger</a:t>
            </a:r>
            <a:r>
              <a:rPr lang="en-US" dirty="0" smtClean="0"/>
              <a:t>) - Digital Sensor</a:t>
            </a:r>
            <a:endParaRPr lang="en-US" dirty="0"/>
          </a:p>
          <a:p>
            <a:r>
              <a:rPr lang="en-US" dirty="0"/>
              <a:t>PIR </a:t>
            </a:r>
            <a:r>
              <a:rPr lang="en-US" dirty="0" smtClean="0"/>
              <a:t>SENSOR - Digital Sensor</a:t>
            </a:r>
            <a:endParaRPr lang="en-US" dirty="0"/>
          </a:p>
          <a:p>
            <a:r>
              <a:rPr lang="en-US" dirty="0"/>
              <a:t>ULTRASONIC </a:t>
            </a:r>
            <a:r>
              <a:rPr lang="en-US" dirty="0" smtClean="0"/>
              <a:t>SENSOR - Digital Sensor</a:t>
            </a:r>
          </a:p>
          <a:p>
            <a:r>
              <a:rPr lang="en-US" dirty="0" smtClean="0"/>
              <a:t>Sound Sensor - Digital Sensor</a:t>
            </a:r>
            <a:endParaRPr lang="en-US" dirty="0"/>
          </a:p>
          <a:p>
            <a:r>
              <a:rPr lang="en-US" dirty="0" smtClean="0"/>
              <a:t>GPS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620" y="275194"/>
            <a:ext cx="8911687" cy="1280890"/>
          </a:xfrm>
        </p:spPr>
        <p:txBody>
          <a:bodyPr/>
          <a:lstStyle/>
          <a:p>
            <a:r>
              <a:rPr lang="en-US" dirty="0" smtClean="0"/>
              <a:t>Humidity Sensor (DHT22) –Digital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563" y="1784685"/>
            <a:ext cx="4533900" cy="377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4547" y="1784685"/>
            <a:ext cx="5510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Technical </a:t>
            </a:r>
            <a:r>
              <a:rPr lang="en-US" b="1" dirty="0" smtClean="0">
                <a:solidFill>
                  <a:srgbClr val="C00000"/>
                </a:solidFill>
              </a:rPr>
              <a:t>Details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 smtClean="0"/>
              <a:t>      Power</a:t>
            </a:r>
            <a:r>
              <a:rPr lang="en-US" dirty="0"/>
              <a:t> − 3-5V</a:t>
            </a:r>
          </a:p>
          <a:p>
            <a:r>
              <a:rPr lang="en-US" b="1" dirty="0" smtClean="0"/>
              <a:t>      Max </a:t>
            </a:r>
            <a:r>
              <a:rPr lang="en-US" b="1" dirty="0"/>
              <a:t>Current</a:t>
            </a:r>
            <a:r>
              <a:rPr lang="en-US" dirty="0"/>
              <a:t> − </a:t>
            </a:r>
            <a:r>
              <a:rPr lang="en-US" dirty="0" smtClean="0"/>
              <a:t>2.5mA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Humidity</a:t>
            </a:r>
            <a:r>
              <a:rPr lang="en-US" dirty="0"/>
              <a:t> − 0-100%, 2-5% </a:t>
            </a:r>
            <a:r>
              <a:rPr lang="en-US" dirty="0" smtClean="0"/>
              <a:t>accuracy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Temperature</a:t>
            </a:r>
            <a:r>
              <a:rPr lang="en-US" dirty="0"/>
              <a:t> − 40 to 80°C, ±</a:t>
            </a:r>
            <a:r>
              <a:rPr lang="en-US" dirty="0" smtClean="0"/>
              <a:t>0.5°C accuracy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Sensor (LM35) Analog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5662" y="2055061"/>
            <a:ext cx="3028950" cy="2876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924" y="2477673"/>
            <a:ext cx="5215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Technical </a:t>
            </a:r>
            <a:r>
              <a:rPr lang="en-US" dirty="0" smtClean="0">
                <a:solidFill>
                  <a:srgbClr val="C00000"/>
                </a:solidFill>
              </a:rPr>
              <a:t>Specifications: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Calibrated directly in </a:t>
            </a:r>
            <a:r>
              <a:rPr lang="en-US" dirty="0" smtClean="0"/>
              <a:t>Celsius (Centigrade)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Linear + 10-mV/°C scale factor.0.5°C ensured accuracy (at 25°C)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Rated </a:t>
            </a:r>
            <a:r>
              <a:rPr lang="en-US" dirty="0"/>
              <a:t>for full −55°C to 150°C range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Suitable for remote applications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Sensor (Digital Sensor)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768" y="1614153"/>
            <a:ext cx="4991100" cy="3686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2547" y="2026079"/>
            <a:ext cx="51615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Technical Specification: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Water sensor has three terminals </a:t>
            </a:r>
            <a:r>
              <a:rPr lang="en-US" dirty="0" smtClean="0"/>
              <a:t>– </a:t>
            </a:r>
          </a:p>
          <a:p>
            <a:r>
              <a:rPr lang="en-US" dirty="0" err="1" smtClean="0"/>
              <a:t>S,V</a:t>
            </a:r>
            <a:r>
              <a:rPr lang="en-US" baseline="-25000" dirty="0" err="1" smtClean="0"/>
              <a:t>out</a:t>
            </a:r>
            <a:r>
              <a:rPr lang="en-US" dirty="0"/>
              <a:t>(+), and GND </a:t>
            </a:r>
            <a:r>
              <a:rPr lang="en-US" dirty="0" smtClean="0"/>
              <a:t>(-).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Connect </a:t>
            </a:r>
            <a:r>
              <a:rPr lang="en-US" dirty="0">
                <a:solidFill>
                  <a:srgbClr val="C00000"/>
                </a:solidFill>
              </a:rPr>
              <a:t>the sensor as follows −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the +V</a:t>
            </a:r>
            <a:r>
              <a:rPr lang="en-US" baseline="-25000" dirty="0"/>
              <a:t>s</a:t>
            </a:r>
            <a:r>
              <a:rPr lang="en-US" dirty="0"/>
              <a:t> to +5v on your Arduino 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S to digital pin number 8 on Arduino 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GND with GND on Arduino.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3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PIR </a:t>
            </a:r>
            <a:r>
              <a:rPr lang="en-US" dirty="0"/>
              <a:t>(</a:t>
            </a:r>
            <a:r>
              <a:rPr lang="en-US" dirty="0" smtClean="0"/>
              <a:t>Pyroelectric/Passive </a:t>
            </a:r>
            <a:r>
              <a:rPr lang="en-US" dirty="0"/>
              <a:t>Infrared </a:t>
            </a:r>
            <a:r>
              <a:rPr lang="en-US" dirty="0" smtClean="0"/>
              <a:t>Radiation) Sensor (Digital Sensor)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0345" y="1905000"/>
            <a:ext cx="5029200" cy="1781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6294" y="2358189"/>
            <a:ext cx="4872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Technical Specification: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PIR </a:t>
            </a:r>
            <a:r>
              <a:rPr lang="en-US" dirty="0"/>
              <a:t>sensor has three terminals </a:t>
            </a:r>
            <a:r>
              <a:rPr lang="en-US" dirty="0" smtClean="0"/>
              <a:t>: 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cc</a:t>
            </a:r>
            <a:r>
              <a:rPr lang="en-US" dirty="0" smtClean="0"/>
              <a:t>, OUT </a:t>
            </a:r>
            <a:r>
              <a:rPr lang="en-US" dirty="0"/>
              <a:t>and GND. 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Connect </a:t>
            </a:r>
            <a:r>
              <a:rPr lang="en-US" dirty="0">
                <a:solidFill>
                  <a:srgbClr val="C00000"/>
                </a:solidFill>
              </a:rPr>
              <a:t>the sensor as follows −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the +</a:t>
            </a:r>
            <a:r>
              <a:rPr lang="en-US" dirty="0" err="1"/>
              <a:t>V</a:t>
            </a:r>
            <a:r>
              <a:rPr lang="en-US" baseline="-25000" dirty="0" err="1"/>
              <a:t>cc</a:t>
            </a:r>
            <a:r>
              <a:rPr lang="en-US" dirty="0"/>
              <a:t> to +5v on Arduino 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OUT to digital </a:t>
            </a:r>
            <a:r>
              <a:rPr lang="en-US" dirty="0" smtClean="0"/>
              <a:t>pin </a:t>
            </a:r>
            <a:r>
              <a:rPr lang="en-US" dirty="0"/>
              <a:t>on Arduino 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GND with GND on Arduino.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29899"/>
            <a:ext cx="8911687" cy="1280890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4791" y="1152906"/>
            <a:ext cx="9880528" cy="477022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What is Microcontroller? 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What is Arduino?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Types </a:t>
            </a:r>
            <a:r>
              <a:rPr lang="en-US" b="1" dirty="0"/>
              <a:t>of </a:t>
            </a:r>
            <a:r>
              <a:rPr lang="en-US" b="1" dirty="0" smtClean="0"/>
              <a:t>Arduino?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Installation process</a:t>
            </a: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Types Sensors</a:t>
            </a:r>
            <a:r>
              <a:rPr lang="en-US" b="1" dirty="0"/>
              <a:t>?</a:t>
            </a:r>
            <a:br>
              <a:rPr lang="en-US" b="1" dirty="0"/>
            </a:br>
            <a:r>
              <a:rPr lang="en-US" b="1" dirty="0"/>
              <a:t>- Digital, Analog sensors</a:t>
            </a:r>
            <a:r>
              <a:rPr lang="en-US" b="1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M</a:t>
            </a:r>
            <a:r>
              <a:rPr lang="en-US" b="1" dirty="0" smtClean="0"/>
              <a:t>otor control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Coding </a:t>
            </a:r>
            <a:r>
              <a:rPr lang="en-US" b="1" dirty="0"/>
              <a:t>structure and </a:t>
            </a:r>
            <a:r>
              <a:rPr lang="en-US" b="1" dirty="0" smtClean="0"/>
              <a:t>examples with </a:t>
            </a:r>
            <a:r>
              <a:rPr lang="en-US" sz="2800" b="1" dirty="0" smtClean="0">
                <a:solidFill>
                  <a:srgbClr val="C00000"/>
                </a:solidFill>
              </a:rPr>
              <a:t>C/C++ </a:t>
            </a:r>
            <a:r>
              <a:rPr lang="en-US" b="1" dirty="0" smtClean="0"/>
              <a:t>Library File?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1. Data types and operators.</a:t>
            </a:r>
            <a:br>
              <a:rPr lang="en-US" b="1" dirty="0"/>
            </a:br>
            <a:r>
              <a:rPr lang="en-US" b="1" dirty="0"/>
              <a:t>2. What is “Function”?</a:t>
            </a:r>
            <a:br>
              <a:rPr lang="en-US" b="1" dirty="0"/>
            </a:br>
            <a:r>
              <a:rPr lang="en-US" b="1" dirty="0"/>
              <a:t>3. Control statements [if, if… else, switch case.].</a:t>
            </a:r>
            <a:br>
              <a:rPr lang="en-US" b="1" dirty="0"/>
            </a:br>
            <a:r>
              <a:rPr lang="en-US" b="1" dirty="0"/>
              <a:t>4. Loop statements[while, for, do… while.].</a:t>
            </a:r>
            <a:br>
              <a:rPr lang="en-US" b="1" dirty="0"/>
            </a:br>
            <a:r>
              <a:rPr lang="en-US" b="1" dirty="0"/>
              <a:t>5. Common functions</a:t>
            </a:r>
            <a:r>
              <a:rPr lang="en-US" b="1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</a:t>
            </a:r>
            <a:r>
              <a:rPr lang="en-US" dirty="0" smtClean="0"/>
              <a:t>Sensor </a:t>
            </a:r>
            <a:r>
              <a:rPr lang="en-US" dirty="0"/>
              <a:t>(HC-SR04</a:t>
            </a:r>
            <a:r>
              <a:rPr lang="en-US" dirty="0" smtClean="0"/>
              <a:t>) - Digital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Specifications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 Supply − +5V DC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Quiescent Current − &lt;2mA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Working Current − 15mA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Effectual Angle − &lt;15°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Ranging Distance − 2cm – 400 cm/1″ – 13ft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Resolution − 0.3 cm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Measuring Angle − 30 degree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726" y="2011279"/>
            <a:ext cx="5086852" cy="2187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21316" y="4403558"/>
            <a:ext cx="37057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Connect the +5V pin to +5v on your Arduino board.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Connect Trigger to digital </a:t>
            </a:r>
            <a:r>
              <a:rPr lang="en-US" sz="1600" dirty="0" smtClean="0"/>
              <a:t>pin 7 </a:t>
            </a:r>
            <a:r>
              <a:rPr lang="en-US" sz="1600" dirty="0"/>
              <a:t>on your Arduino board.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Connect Echo to digital pin 6 on your Arduino board.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Connect GND with GND on Arduino.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5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Detection Sensor (Digital Sensor)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5457" y="2383003"/>
            <a:ext cx="5903081" cy="303515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8" y="2490263"/>
            <a:ext cx="4924425" cy="28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0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7400" y="1600200"/>
            <a:ext cx="7652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Control the different type of motor with Arduino</a:t>
            </a:r>
            <a:endParaRPr lang="en-US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841" y="85724"/>
            <a:ext cx="8911687" cy="1280890"/>
          </a:xfrm>
        </p:spPr>
        <p:txBody>
          <a:bodyPr/>
          <a:lstStyle/>
          <a:p>
            <a:r>
              <a:rPr lang="en-US" dirty="0" smtClean="0"/>
              <a:t>Types of Motor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8" y="1264555"/>
            <a:ext cx="8915400" cy="3777622"/>
          </a:xfrm>
        </p:spPr>
        <p:txBody>
          <a:bodyPr/>
          <a:lstStyle/>
          <a:p>
            <a:r>
              <a:rPr lang="en-US" dirty="0"/>
              <a:t>There are three different type of motors −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DC motor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Servo motor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Stepper motor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61" y="461279"/>
            <a:ext cx="2943225" cy="204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89169" y="2545445"/>
            <a:ext cx="285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DC Motor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03" y="2914777"/>
            <a:ext cx="4124325" cy="2000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5377" y="5042177"/>
            <a:ext cx="35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Servo motor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633" y="3153366"/>
            <a:ext cx="2457450" cy="15892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55633" y="4915027"/>
            <a:ext cx="224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Stepper motor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131" y="270742"/>
            <a:ext cx="8911687" cy="1280890"/>
          </a:xfrm>
        </p:spPr>
        <p:txBody>
          <a:bodyPr/>
          <a:lstStyle/>
          <a:p>
            <a:r>
              <a:rPr lang="en-US" dirty="0" smtClean="0"/>
              <a:t>Necessary Things to done a Project with 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418" y="1551632"/>
            <a:ext cx="8915400" cy="3777622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Motor Driver : </a:t>
            </a:r>
            <a:r>
              <a:rPr lang="en-US" dirty="0"/>
              <a:t>To control the direction of the spin of DC motor, without interchanging the leads, you can use a circuit called an </a:t>
            </a:r>
            <a:r>
              <a:rPr lang="en-US" b="1" dirty="0" smtClean="0"/>
              <a:t>H-Bridge(Motor Driver)</a:t>
            </a:r>
            <a:r>
              <a:rPr lang="en-US" dirty="0" smtClean="0"/>
              <a:t>. </a:t>
            </a:r>
            <a:r>
              <a:rPr lang="en-US" dirty="0"/>
              <a:t>An H-bridge is an electronic circuit that can drive the motor in both directions</a:t>
            </a:r>
            <a:r>
              <a:rPr lang="en-US" dirty="0" smtClean="0"/>
              <a:t>.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Example : </a:t>
            </a:r>
            <a:r>
              <a:rPr lang="en-US" dirty="0" smtClean="0">
                <a:solidFill>
                  <a:schemeClr val="tx1"/>
                </a:solidFill>
              </a:rPr>
              <a:t>L298, L293 ,ESC etc.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3125343"/>
            <a:ext cx="4105857" cy="301046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73" y="2532586"/>
            <a:ext cx="5295543" cy="3603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3755" y="6135808"/>
            <a:ext cx="373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L298 Motor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09875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First you must have your Arduino board and a USB cable.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Download </a:t>
            </a:r>
            <a:r>
              <a:rPr lang="en-US" dirty="0" smtClean="0">
                <a:solidFill>
                  <a:srgbClr val="C00000"/>
                </a:solidFill>
              </a:rPr>
              <a:t>Arduino IDE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C00000"/>
                </a:solidFill>
              </a:rPr>
              <a:t>driver.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IDE  </a:t>
            </a:r>
            <a:r>
              <a:rPr lang="en-US" dirty="0">
                <a:solidFill>
                  <a:schemeClr val="tx1"/>
                </a:solidFill>
              </a:rPr>
              <a:t>Link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/>
              <a:t>ARDUINO </a:t>
            </a:r>
            <a:r>
              <a:rPr lang="en-US" dirty="0" smtClean="0"/>
              <a:t>1.8.5 :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rgbClr val="C00000"/>
                </a:solidFill>
                <a:hlinkClick r:id="rId2"/>
              </a:rPr>
              <a:t>https</a:t>
            </a:r>
            <a:r>
              <a:rPr lang="en-US" dirty="0" smtClean="0">
                <a:solidFill>
                  <a:srgbClr val="C00000"/>
                </a:solidFill>
                <a:hlinkClick r:id="rId2"/>
              </a:rPr>
              <a:t>://www.arduino.cc/en/Main/Software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    (go for windows installer)  </a:t>
            </a:r>
            <a:r>
              <a:rPr lang="en-US" dirty="0" smtClean="0">
                <a:solidFill>
                  <a:schemeClr val="tx1"/>
                </a:solidFill>
              </a:rPr>
              <a:t>Download and Install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Driver Link: </a:t>
            </a:r>
            <a:r>
              <a:rPr lang="en-US" dirty="0" smtClean="0">
                <a:solidFill>
                  <a:srgbClr val="C00000"/>
                </a:solidFill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dirty="0">
                <a:solidFill>
                  <a:srgbClr val="C00000"/>
                </a:solidFill>
                <a:cs typeface="Times New Roman" panose="02020603050405020304" pitchFamily="18" charset="0"/>
                <a:hlinkClick r:id="rId3"/>
              </a:rPr>
              <a:t>://</a:t>
            </a:r>
            <a:r>
              <a:rPr lang="en-US" dirty="0" smtClean="0">
                <a:solidFill>
                  <a:srgbClr val="C00000"/>
                </a:solidFill>
                <a:cs typeface="Times New Roman" panose="02020603050405020304" pitchFamily="18" charset="0"/>
                <a:hlinkClick r:id="rId3"/>
              </a:rPr>
              <a:t>www.dropbox.com/s/a1d4837hbfylipb/windows-driver-installer.exe?dl=0</a:t>
            </a:r>
            <a:r>
              <a:rPr 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tx1"/>
                </a:solidFill>
              </a:rPr>
              <a:t>Download and Install it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959" y="2558715"/>
            <a:ext cx="4403558" cy="16764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on IDE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348" y="1359568"/>
            <a:ext cx="10229264" cy="522170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Structure of a </a:t>
            </a:r>
            <a:r>
              <a:rPr lang="en-US" dirty="0" smtClean="0">
                <a:solidFill>
                  <a:srgbClr val="C00000"/>
                </a:solidFill>
              </a:rPr>
              <a:t>Sketch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47800"/>
            <a:ext cx="8915400" cy="3777622"/>
          </a:xfrm>
        </p:spPr>
        <p:txBody>
          <a:bodyPr/>
          <a:lstStyle/>
          <a:p>
            <a:r>
              <a:rPr lang="en-US" dirty="0" smtClean="0"/>
              <a:t>Open/Create a Sketch and Save it with </a:t>
            </a:r>
            <a:r>
              <a:rPr lang="en-US" sz="3200" dirty="0" smtClean="0">
                <a:solidFill>
                  <a:srgbClr val="C00000"/>
                </a:solidFill>
              </a:rPr>
              <a:t>.</a:t>
            </a:r>
            <a:r>
              <a:rPr lang="en-US" sz="3200" dirty="0" err="1" smtClean="0">
                <a:solidFill>
                  <a:srgbClr val="C00000"/>
                </a:solidFill>
              </a:rPr>
              <a:t>ino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extension.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23" y="2185722"/>
            <a:ext cx="6687135" cy="386339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9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039" y="142847"/>
            <a:ext cx="8911687" cy="1280890"/>
          </a:xfrm>
        </p:spPr>
        <p:txBody>
          <a:bodyPr/>
          <a:lstStyle/>
          <a:p>
            <a:r>
              <a:rPr lang="en-US" dirty="0" smtClean="0"/>
              <a:t>Open an Example Sketch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356" y="950494"/>
            <a:ext cx="10229265" cy="510139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193" y="335352"/>
            <a:ext cx="8911687" cy="1280890"/>
          </a:xfrm>
        </p:spPr>
        <p:txBody>
          <a:bodyPr/>
          <a:lstStyle/>
          <a:p>
            <a:r>
              <a:rPr lang="en-US" dirty="0" smtClean="0"/>
              <a:t>Select a 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263" y="975797"/>
            <a:ext cx="10238874" cy="53059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1248" y="2210937"/>
            <a:ext cx="6005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What is a              </a:t>
            </a:r>
            <a:r>
              <a:rPr lang="en-US" sz="5400" dirty="0" smtClean="0">
                <a:solidFill>
                  <a:srgbClr val="C00000"/>
                </a:solidFill>
              </a:rPr>
              <a:t>Microcontroller 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389" y="323321"/>
            <a:ext cx="8911687" cy="1280890"/>
          </a:xfrm>
        </p:spPr>
        <p:txBody>
          <a:bodyPr/>
          <a:lstStyle/>
          <a:p>
            <a:r>
              <a:rPr lang="en-US" dirty="0" smtClean="0"/>
              <a:t>Select a Communication 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389" y="963766"/>
            <a:ext cx="9733547" cy="524576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588015"/>
            <a:ext cx="8911687" cy="1280890"/>
          </a:xfrm>
        </p:spPr>
        <p:txBody>
          <a:bodyPr/>
          <a:lstStyle/>
          <a:p>
            <a:r>
              <a:rPr lang="en-US" dirty="0" smtClean="0"/>
              <a:t>Upload a Sketch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042" y="1527675"/>
            <a:ext cx="9107905" cy="2490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0042" y="4138863"/>
            <a:ext cx="9107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- used to check compile error.</a:t>
            </a:r>
          </a:p>
          <a:p>
            <a:r>
              <a:rPr lang="en-US" dirty="0" smtClean="0"/>
              <a:t>B - Upload the program (Sketch).</a:t>
            </a:r>
          </a:p>
          <a:p>
            <a:r>
              <a:rPr lang="en-US" dirty="0" smtClean="0"/>
              <a:t>C - Create new Sketch.</a:t>
            </a:r>
          </a:p>
          <a:p>
            <a:r>
              <a:rPr lang="en-US" dirty="0" smtClean="0"/>
              <a:t>D - Open a Sketch.</a:t>
            </a:r>
          </a:p>
          <a:p>
            <a:r>
              <a:rPr lang="en-US" dirty="0" smtClean="0"/>
              <a:t>E - Save a Sketch.</a:t>
            </a:r>
          </a:p>
          <a:p>
            <a:r>
              <a:rPr lang="en-US" dirty="0" smtClean="0"/>
              <a:t>F – Serial monitor is Used to Visualize of transformation of serial data.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1621" y="1756611"/>
            <a:ext cx="8422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                                           </a:t>
            </a:r>
            <a:r>
              <a:rPr lang="en-US" sz="6000" dirty="0" smtClean="0">
                <a:latin typeface="+mj-lt"/>
              </a:rPr>
              <a:t>Arduino Programming with  </a:t>
            </a:r>
            <a:r>
              <a:rPr lang="en-US" sz="6000" dirty="0" smtClean="0">
                <a:solidFill>
                  <a:srgbClr val="C00000"/>
                </a:solidFill>
                <a:latin typeface="+mj-lt"/>
              </a:rPr>
              <a:t>C/C++ </a:t>
            </a:r>
            <a:r>
              <a:rPr lang="en-US" sz="6000" dirty="0" smtClean="0">
                <a:latin typeface="+mj-lt"/>
              </a:rPr>
              <a:t>Library File</a:t>
            </a:r>
            <a:endParaRPr lang="en-US" sz="6000" dirty="0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3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Cycle of Arduino Sketch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199189"/>
            <a:ext cx="8911687" cy="374332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683" y="347384"/>
            <a:ext cx="8911687" cy="1280890"/>
          </a:xfrm>
        </p:spPr>
        <p:txBody>
          <a:bodyPr/>
          <a:lstStyle/>
          <a:p>
            <a:r>
              <a:rPr lang="en-US" dirty="0" smtClean="0"/>
              <a:t>Input and Output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8683" y="1808748"/>
            <a:ext cx="8915400" cy="377762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pinMode</a:t>
            </a:r>
            <a:r>
              <a:rPr lang="en-US" dirty="0" smtClean="0"/>
              <a:t>(</a:t>
            </a:r>
            <a:r>
              <a:rPr lang="en-US" dirty="0" err="1" smtClean="0"/>
              <a:t>Pin_no</a:t>
            </a:r>
            <a:r>
              <a:rPr lang="en-US" dirty="0" smtClean="0"/>
              <a:t>, Mode); 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Mode=  </a:t>
            </a:r>
            <a:r>
              <a:rPr lang="en-US" dirty="0" err="1" smtClean="0"/>
              <a:t>Input/Output</a:t>
            </a:r>
            <a:r>
              <a:rPr lang="en-US" dirty="0" smtClean="0"/>
              <a:t> on Analog or Digital pin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digitalRead</a:t>
            </a:r>
            <a:r>
              <a:rPr lang="en-US" dirty="0" smtClean="0"/>
              <a:t>(</a:t>
            </a:r>
            <a:r>
              <a:rPr lang="en-US" dirty="0" err="1" smtClean="0"/>
              <a:t>D_Pin_no</a:t>
            </a:r>
            <a:r>
              <a:rPr lang="en-US" dirty="0" smtClean="0"/>
              <a:t>);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digitalWrite</a:t>
            </a:r>
            <a:r>
              <a:rPr lang="en-US" dirty="0" smtClean="0"/>
              <a:t>(</a:t>
            </a:r>
            <a:r>
              <a:rPr lang="en-US" dirty="0" err="1" smtClean="0"/>
              <a:t>D_Pin_no</a:t>
            </a:r>
            <a:r>
              <a:rPr lang="en-US" dirty="0" smtClean="0"/>
              <a:t>, High/Low);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delay</a:t>
            </a:r>
            <a:r>
              <a:rPr lang="en-US" i="1" dirty="0" smtClean="0"/>
              <a:t>(</a:t>
            </a:r>
            <a:r>
              <a:rPr lang="en-US" i="1" dirty="0" err="1" smtClean="0"/>
              <a:t>time_ms</a:t>
            </a:r>
            <a:r>
              <a:rPr lang="en-US" i="1" dirty="0"/>
              <a:t>);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other </a:t>
            </a:r>
            <a:r>
              <a:rPr lang="en-US" dirty="0"/>
              <a:t>functions</a:t>
            </a:r>
            <a:r>
              <a:rPr lang="en-US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analogRead</a:t>
            </a:r>
            <a:r>
              <a:rPr lang="en-US" dirty="0" smtClean="0"/>
              <a:t>(</a:t>
            </a:r>
            <a:r>
              <a:rPr lang="en-US" dirty="0" err="1" smtClean="0"/>
              <a:t>A_Pin_no</a:t>
            </a:r>
            <a:r>
              <a:rPr lang="en-US" dirty="0" smtClean="0"/>
              <a:t>);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analogWrite</a:t>
            </a:r>
            <a:r>
              <a:rPr lang="en-US" dirty="0" smtClean="0"/>
              <a:t>(</a:t>
            </a:r>
            <a:r>
              <a:rPr lang="en-US" dirty="0" err="1" smtClean="0"/>
              <a:t>A_pin_no</a:t>
            </a:r>
            <a:r>
              <a:rPr lang="en-US" dirty="0" smtClean="0"/>
              <a:t>, </a:t>
            </a:r>
            <a:r>
              <a:rPr lang="en-US" dirty="0" err="1" smtClean="0"/>
              <a:t>PWM_input</a:t>
            </a:r>
            <a:r>
              <a:rPr lang="en-US" dirty="0" smtClean="0"/>
              <a:t>);    </a:t>
            </a:r>
            <a:r>
              <a:rPr lang="en-US" b="1" dirty="0" smtClean="0">
                <a:solidFill>
                  <a:srgbClr val="C00000"/>
                </a:solidFill>
              </a:rPr>
              <a:t>//</a:t>
            </a:r>
            <a:r>
              <a:rPr lang="en-US" b="1" i="1" dirty="0">
                <a:solidFill>
                  <a:srgbClr val="C00000"/>
                </a:solidFill>
              </a:rPr>
              <a:t>PWM.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323" y="190972"/>
            <a:ext cx="8911687" cy="807649"/>
          </a:xfrm>
        </p:spPr>
        <p:txBody>
          <a:bodyPr/>
          <a:lstStyle/>
          <a:p>
            <a:r>
              <a:rPr lang="en-US" dirty="0" smtClean="0"/>
              <a:t>PWM (Pulse Width Modulation)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137" y="1471862"/>
            <a:ext cx="9480883" cy="429126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: Like as </a:t>
            </a:r>
            <a:r>
              <a:rPr lang="en-US" dirty="0" smtClean="0">
                <a:solidFill>
                  <a:srgbClr val="C00000"/>
                </a:solidFill>
              </a:rPr>
              <a:t>C/C++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097505"/>
            <a:ext cx="8911687" cy="37782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115" y="708331"/>
            <a:ext cx="8911687" cy="1280890"/>
          </a:xfrm>
        </p:spPr>
        <p:txBody>
          <a:bodyPr/>
          <a:lstStyle/>
          <a:p>
            <a:r>
              <a:rPr lang="en-US" dirty="0" smtClean="0"/>
              <a:t>Operators : </a:t>
            </a:r>
            <a:r>
              <a:rPr lang="en-US" dirty="0"/>
              <a:t>Like as </a:t>
            </a:r>
            <a:r>
              <a:rPr lang="en-US" dirty="0">
                <a:solidFill>
                  <a:srgbClr val="C00000"/>
                </a:solidFill>
              </a:rPr>
              <a:t>C/C++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115" y="1989221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- Math operators: </a:t>
            </a:r>
            <a:r>
              <a:rPr lang="en-US" dirty="0" smtClean="0"/>
              <a:t>[</a:t>
            </a:r>
            <a:r>
              <a:rPr lang="en-US" b="1" dirty="0" smtClean="0"/>
              <a:t>+,-,*,/,%,^,++</a:t>
            </a:r>
            <a:r>
              <a:rPr lang="en-US" dirty="0" smtClean="0"/>
              <a:t>]</a:t>
            </a:r>
          </a:p>
          <a:p>
            <a:r>
              <a:rPr lang="en-US" dirty="0" smtClean="0"/>
              <a:t>- </a:t>
            </a:r>
            <a:r>
              <a:rPr lang="en-US" dirty="0"/>
              <a:t>Logic operators: [</a:t>
            </a:r>
            <a:r>
              <a:rPr lang="en-US" b="1" dirty="0"/>
              <a:t>==, !=, &amp;&amp;, || </a:t>
            </a:r>
            <a:r>
              <a:rPr lang="en-US" dirty="0" smtClean="0"/>
              <a:t>]</a:t>
            </a:r>
          </a:p>
          <a:p>
            <a:r>
              <a:rPr lang="en-US" dirty="0" smtClean="0"/>
              <a:t>- </a:t>
            </a:r>
            <a:r>
              <a:rPr lang="en-US" dirty="0"/>
              <a:t>Comparison operators: [</a:t>
            </a:r>
            <a:r>
              <a:rPr lang="en-US" b="1" dirty="0"/>
              <a:t>==, &gt;, &lt;, !=, &lt;=, </a:t>
            </a:r>
            <a:r>
              <a:rPr lang="en-US" b="1" dirty="0" smtClean="0"/>
              <a:t>&gt;=</a:t>
            </a:r>
            <a:r>
              <a:rPr lang="en-US" dirty="0" smtClean="0"/>
              <a:t>]</a:t>
            </a:r>
          </a:p>
          <a:p>
            <a:r>
              <a:rPr lang="en-US" b="1" dirty="0"/>
              <a:t>Compound Operators: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++ </a:t>
            </a:r>
            <a:r>
              <a:rPr lang="en-US" dirty="0" smtClean="0"/>
              <a:t>  (</a:t>
            </a:r>
            <a:r>
              <a:rPr lang="en-US" dirty="0"/>
              <a:t>increment)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smtClean="0"/>
              <a:t>    (</a:t>
            </a:r>
            <a:r>
              <a:rPr lang="en-US" dirty="0"/>
              <a:t>decrement)</a:t>
            </a:r>
            <a:br>
              <a:rPr lang="en-US" dirty="0"/>
            </a:br>
            <a:r>
              <a:rPr lang="en-US" dirty="0"/>
              <a:t>+= </a:t>
            </a:r>
            <a:r>
              <a:rPr lang="en-US" dirty="0" smtClean="0"/>
              <a:t>  (</a:t>
            </a:r>
            <a:r>
              <a:rPr lang="en-US" dirty="0"/>
              <a:t>compound addition)</a:t>
            </a:r>
            <a:br>
              <a:rPr lang="en-US" dirty="0"/>
            </a:br>
            <a:r>
              <a:rPr lang="en-US" dirty="0" smtClean="0"/>
              <a:t>-=    </a:t>
            </a:r>
            <a:r>
              <a:rPr lang="en-US" dirty="0"/>
              <a:t>(compound subtraction)</a:t>
            </a:r>
            <a:br>
              <a:rPr lang="en-US" dirty="0"/>
            </a:br>
            <a:r>
              <a:rPr lang="en-US" dirty="0"/>
              <a:t>*= </a:t>
            </a:r>
            <a:r>
              <a:rPr lang="en-US" dirty="0" smtClean="0"/>
              <a:t>   (</a:t>
            </a:r>
            <a:r>
              <a:rPr lang="en-US" dirty="0"/>
              <a:t>compound multiplication)</a:t>
            </a:r>
            <a:br>
              <a:rPr lang="en-US" dirty="0"/>
            </a:br>
            <a:r>
              <a:rPr lang="en-US" dirty="0" smtClean="0"/>
              <a:t>/=    </a:t>
            </a:r>
            <a:r>
              <a:rPr lang="en-US" dirty="0"/>
              <a:t>(compound division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- Other :   </a:t>
            </a:r>
            <a:r>
              <a:rPr lang="en-US" b="1" dirty="0" smtClean="0"/>
              <a:t>; = </a:t>
            </a:r>
            <a:r>
              <a:rPr lang="en-US" dirty="0"/>
              <a:t>Semicolon, </a:t>
            </a:r>
            <a:r>
              <a:rPr lang="en-US" b="1" dirty="0"/>
              <a:t>{} </a:t>
            </a:r>
            <a:r>
              <a:rPr lang="en-US" b="1" dirty="0" smtClean="0"/>
              <a:t>= </a:t>
            </a:r>
            <a:r>
              <a:rPr lang="en-US" dirty="0" smtClean="0"/>
              <a:t>curly </a:t>
            </a:r>
            <a:r>
              <a:rPr lang="en-US" dirty="0"/>
              <a:t>braces, </a:t>
            </a:r>
            <a:r>
              <a:rPr lang="en-US" b="1" dirty="0" smtClean="0"/>
              <a:t>// = </a:t>
            </a:r>
            <a:r>
              <a:rPr lang="en-US" dirty="0" smtClean="0"/>
              <a:t>single line comment,</a:t>
            </a:r>
          </a:p>
          <a:p>
            <a:pPr marL="0" indent="0">
              <a:buNone/>
            </a:pPr>
            <a:r>
              <a:rPr lang="en-US" b="1" dirty="0" smtClean="0"/>
              <a:t>/*</a:t>
            </a:r>
            <a:r>
              <a:rPr lang="en-US" i="1" dirty="0"/>
              <a:t>Multi-line comments</a:t>
            </a:r>
            <a:r>
              <a:rPr lang="en-US" b="1" dirty="0" smtClean="0"/>
              <a:t>*/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Statement: </a:t>
            </a:r>
            <a:r>
              <a:rPr lang="en-US" dirty="0"/>
              <a:t>Like as </a:t>
            </a:r>
            <a:r>
              <a:rPr lang="en-US" dirty="0">
                <a:solidFill>
                  <a:srgbClr val="C00000"/>
                </a:solidFill>
              </a:rPr>
              <a:t>C/C++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If(condition)</a:t>
            </a:r>
            <a:r>
              <a:rPr lang="en-US" dirty="0" smtClean="0"/>
              <a:t> {…………}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If(condition)</a:t>
            </a:r>
            <a:r>
              <a:rPr lang="en-US" dirty="0" smtClean="0"/>
              <a:t> {………….} else {…………..}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If (</a:t>
            </a:r>
            <a:r>
              <a:rPr lang="en-US" dirty="0">
                <a:solidFill>
                  <a:srgbClr val="C00000"/>
                </a:solidFill>
              </a:rPr>
              <a:t>condition</a:t>
            </a:r>
            <a:r>
              <a:rPr lang="en-US" dirty="0" smtClean="0">
                <a:solidFill>
                  <a:srgbClr val="C00000"/>
                </a:solidFill>
              </a:rPr>
              <a:t>) </a:t>
            </a:r>
            <a:r>
              <a:rPr lang="en-US" dirty="0" smtClean="0"/>
              <a:t>{…} </a:t>
            </a:r>
            <a:r>
              <a:rPr lang="en-US" dirty="0" smtClean="0">
                <a:solidFill>
                  <a:srgbClr val="C00000"/>
                </a:solidFill>
              </a:rPr>
              <a:t>else if </a:t>
            </a:r>
            <a:r>
              <a:rPr lang="en-US" dirty="0">
                <a:solidFill>
                  <a:srgbClr val="C00000"/>
                </a:solidFill>
              </a:rPr>
              <a:t>(condition) </a:t>
            </a:r>
            <a:r>
              <a:rPr lang="en-US" dirty="0" smtClean="0"/>
              <a:t>{….}  </a:t>
            </a:r>
            <a:r>
              <a:rPr lang="en-US" dirty="0" smtClean="0">
                <a:solidFill>
                  <a:srgbClr val="C00000"/>
                </a:solidFill>
              </a:rPr>
              <a:t>else</a:t>
            </a:r>
            <a:r>
              <a:rPr lang="en-US" dirty="0" smtClean="0"/>
              <a:t> {………}</a:t>
            </a:r>
          </a:p>
          <a:p>
            <a:r>
              <a:rPr lang="en-US" i="1" dirty="0">
                <a:solidFill>
                  <a:srgbClr val="C00000"/>
                </a:solidFill>
              </a:rPr>
              <a:t>switch (</a:t>
            </a:r>
            <a:r>
              <a:rPr lang="en-US" i="1" dirty="0" err="1">
                <a:solidFill>
                  <a:srgbClr val="C00000"/>
                </a:solidFill>
              </a:rPr>
              <a:t>var</a:t>
            </a:r>
            <a:r>
              <a:rPr lang="en-US" i="1" dirty="0">
                <a:solidFill>
                  <a:srgbClr val="C00000"/>
                </a:solidFill>
              </a:rPr>
              <a:t>) </a:t>
            </a:r>
            <a:r>
              <a:rPr lang="en-US" i="1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case 1</a:t>
            </a:r>
            <a:r>
              <a:rPr lang="en-US" i="1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</a:t>
            </a:r>
            <a:r>
              <a:rPr lang="en-US" sz="1300" i="1" dirty="0" smtClean="0"/>
              <a:t>//do something when </a:t>
            </a:r>
            <a:r>
              <a:rPr lang="en-US" sz="1300" i="1" dirty="0" err="1" smtClean="0"/>
              <a:t>var</a:t>
            </a:r>
            <a:r>
              <a:rPr lang="en-US" sz="1300" i="1" dirty="0" smtClean="0"/>
              <a:t> equals 1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i="1" dirty="0" smtClean="0"/>
              <a:t>break</a:t>
            </a:r>
            <a:r>
              <a:rPr lang="en-US" i="1" dirty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case 2: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</a:t>
            </a:r>
            <a:r>
              <a:rPr lang="en-US" sz="1300" i="1" dirty="0" smtClean="0"/>
              <a:t>//</a:t>
            </a:r>
            <a:r>
              <a:rPr lang="en-US" sz="1300" i="1" dirty="0"/>
              <a:t>do something when </a:t>
            </a:r>
            <a:r>
              <a:rPr lang="en-US" sz="1300" i="1" dirty="0" err="1"/>
              <a:t>var</a:t>
            </a:r>
            <a:r>
              <a:rPr lang="en-US" sz="1300" i="1" dirty="0"/>
              <a:t> equals 2</a:t>
            </a:r>
            <a:r>
              <a:rPr lang="en-US" sz="1300" dirty="0"/>
              <a:t/>
            </a:r>
            <a:br>
              <a:rPr lang="en-US" sz="1300" dirty="0"/>
            </a:br>
            <a:r>
              <a:rPr lang="en-US" i="1" dirty="0"/>
              <a:t>break;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default: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       </a:t>
            </a:r>
            <a:r>
              <a:rPr lang="en-US" sz="1300" i="1" dirty="0" smtClean="0"/>
              <a:t>// </a:t>
            </a:r>
            <a:r>
              <a:rPr lang="en-US" sz="1300" i="1" dirty="0"/>
              <a:t>if nothing else matches, do the default</a:t>
            </a: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 smtClean="0"/>
              <a:t>                                       </a:t>
            </a:r>
            <a:r>
              <a:rPr lang="en-US" sz="1300" i="1" dirty="0" smtClean="0"/>
              <a:t>// </a:t>
            </a:r>
            <a:r>
              <a:rPr lang="en-US" sz="1300" i="1" dirty="0"/>
              <a:t>default is optional</a:t>
            </a:r>
            <a:r>
              <a:rPr lang="en-US" sz="1300" dirty="0"/>
              <a:t/>
            </a:r>
            <a:br>
              <a:rPr lang="en-US" sz="1300" dirty="0"/>
            </a:br>
            <a:r>
              <a:rPr lang="en-US" i="1" dirty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Statement: Like as </a:t>
            </a:r>
            <a:r>
              <a:rPr lang="en-US" dirty="0">
                <a:solidFill>
                  <a:srgbClr val="C00000"/>
                </a:solidFill>
              </a:rPr>
              <a:t>C/C++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Do… while: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do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Statements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break;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}</a:t>
            </a:r>
          </a:p>
          <a:p>
            <a:pPr marL="0" indent="0">
              <a:buNone/>
            </a:pPr>
            <a:r>
              <a:rPr lang="en-US" dirty="0" smtClean="0"/>
              <a:t>      while(condition</a:t>
            </a:r>
            <a:r>
              <a:rPr lang="en-US" dirty="0"/>
              <a:t>); // the statements are run at least </a:t>
            </a:r>
            <a:r>
              <a:rPr lang="en-US" dirty="0" smtClean="0"/>
              <a:t>once.</a:t>
            </a:r>
          </a:p>
          <a:p>
            <a:r>
              <a:rPr lang="en-US" b="1" dirty="0" smtClean="0"/>
              <a:t>While</a:t>
            </a:r>
            <a:r>
              <a:rPr lang="en-US" b="1" dirty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While(condition)</a:t>
            </a:r>
            <a:br>
              <a:rPr lang="en-US" dirty="0"/>
            </a:br>
            <a:r>
              <a:rPr lang="en-US" dirty="0"/>
              <a:t>{statements</a:t>
            </a:r>
            <a:r>
              <a:rPr lang="en-US" dirty="0" smtClean="0"/>
              <a:t>;  break; }</a:t>
            </a:r>
          </a:p>
          <a:p>
            <a:r>
              <a:rPr lang="en-US" b="1" dirty="0" smtClean="0"/>
              <a:t>for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for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 &lt;= </a:t>
            </a:r>
            <a:r>
              <a:rPr lang="en-US" i="1" dirty="0" err="1"/>
              <a:t>val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statements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break;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7731" y="1451212"/>
            <a:ext cx="5950424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is a micro-computer. As any</a:t>
            </a:r>
            <a:br>
              <a:rPr lang="en-US" dirty="0"/>
            </a:br>
            <a:r>
              <a:rPr lang="en-US" dirty="0"/>
              <a:t>computer it has internal CPU, </a:t>
            </a:r>
            <a:r>
              <a:rPr lang="en-US" dirty="0" smtClean="0"/>
              <a:t>RAM,IOs </a:t>
            </a:r>
            <a:r>
              <a:rPr lang="en-US" dirty="0"/>
              <a:t>interface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Microcontroller  = internally (CPU+RAM+IO interface) integrated device</a:t>
            </a:r>
          </a:p>
          <a:p>
            <a:r>
              <a:rPr lang="en-US" dirty="0"/>
              <a:t>It is used for control purposes, and</a:t>
            </a:r>
            <a:br>
              <a:rPr lang="en-US" dirty="0"/>
            </a:br>
            <a:r>
              <a:rPr lang="en-US" dirty="0"/>
              <a:t>for data 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Must Need a </a:t>
            </a:r>
            <a:r>
              <a:rPr lang="en-US" dirty="0" smtClean="0">
                <a:solidFill>
                  <a:srgbClr val="C00000"/>
                </a:solidFill>
              </a:rPr>
              <a:t>Programmer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Work as, both Master or Slave device.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Famous microcontroller</a:t>
            </a:r>
            <a:br>
              <a:rPr lang="en-US" b="1" dirty="0"/>
            </a:br>
            <a:r>
              <a:rPr lang="en-US" b="1" dirty="0"/>
              <a:t>manufacturers </a:t>
            </a:r>
            <a:r>
              <a:rPr lang="en-US" dirty="0"/>
              <a:t>are </a:t>
            </a:r>
            <a:r>
              <a:rPr lang="en-US" dirty="0" err="1"/>
              <a:t>MicroChip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 smtClean="0"/>
              <a:t>Atmel,Atmega</a:t>
            </a:r>
            <a:r>
              <a:rPr lang="en-US" dirty="0" smtClean="0"/>
              <a:t>, </a:t>
            </a:r>
            <a:r>
              <a:rPr lang="en-US" dirty="0" err="1" smtClean="0"/>
              <a:t>Intel,IBM</a:t>
            </a:r>
            <a:r>
              <a:rPr lang="en-US" dirty="0" smtClean="0"/>
              <a:t> etc.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4773" y="832513"/>
            <a:ext cx="3467836" cy="2925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73" y="3757836"/>
            <a:ext cx="3371850" cy="258837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9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0557" y="563952"/>
            <a:ext cx="8911687" cy="98812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Basic Structure of a Simple Project: 01</a:t>
            </a:r>
            <a:br>
              <a:rPr lang="en-US" sz="2800" dirty="0" smtClean="0"/>
            </a:br>
            <a:r>
              <a:rPr lang="en-US" sz="2400" dirty="0">
                <a:solidFill>
                  <a:srgbClr val="C00000"/>
                </a:solidFill>
              </a:rPr>
              <a:t>Blinking </a:t>
            </a:r>
            <a:r>
              <a:rPr lang="en-US" sz="2400" dirty="0" smtClean="0">
                <a:solidFill>
                  <a:srgbClr val="C00000"/>
                </a:solidFill>
              </a:rPr>
              <a:t>LED (Send a Digital Serial Write command to a Slave (Sensors, LEDs, Motors etc.))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6844" y="2001253"/>
            <a:ext cx="9526588" cy="335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//the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function runs once when you press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board.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 pin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as an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</a:t>
            </a: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function runs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 and over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forever.</a:t>
            </a:r>
            <a:endParaRPr lang="en-US" sz="1100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HIGH);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turn the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on (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is the voltage level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delay(1000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for a second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LOW);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turn the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off by making the voltage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delay(1000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for a second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 of Project: 01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15" y="1905000"/>
            <a:ext cx="9394838" cy="4495800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0399" y="551921"/>
            <a:ext cx="8911687" cy="1280890"/>
          </a:xfrm>
        </p:spPr>
        <p:txBody>
          <a:bodyPr>
            <a:noAutofit/>
          </a:bodyPr>
          <a:lstStyle/>
          <a:p>
            <a:r>
              <a:rPr lang="en-US" sz="2800" dirty="0"/>
              <a:t>Basic Structure of a Simple Project: </a:t>
            </a:r>
            <a:r>
              <a:rPr lang="en-US" sz="2800" dirty="0" smtClean="0"/>
              <a:t>02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solidFill>
                  <a:srgbClr val="C00000"/>
                </a:solidFill>
              </a:rPr>
              <a:t>Digital Serial Data </a:t>
            </a:r>
            <a:r>
              <a:rPr lang="en-US" sz="2800" dirty="0" smtClean="0">
                <a:solidFill>
                  <a:srgbClr val="C00000"/>
                </a:solidFill>
              </a:rPr>
              <a:t>Reading (Receive </a:t>
            </a:r>
            <a:r>
              <a:rPr lang="en-US" sz="2800" dirty="0">
                <a:solidFill>
                  <a:srgbClr val="C00000"/>
                </a:solidFill>
              </a:rPr>
              <a:t>a command </a:t>
            </a:r>
            <a:r>
              <a:rPr lang="en-US" sz="2800" dirty="0" smtClean="0">
                <a:solidFill>
                  <a:srgbClr val="C00000"/>
                </a:solidFill>
              </a:rPr>
              <a:t>from </a:t>
            </a:r>
            <a:r>
              <a:rPr lang="en-US" sz="2800" dirty="0">
                <a:solidFill>
                  <a:srgbClr val="C00000"/>
                </a:solidFill>
              </a:rPr>
              <a:t>a </a:t>
            </a:r>
            <a:r>
              <a:rPr lang="en-US" sz="2800" dirty="0" smtClean="0">
                <a:solidFill>
                  <a:srgbClr val="C00000"/>
                </a:solidFill>
              </a:rPr>
              <a:t>Slave</a:t>
            </a:r>
            <a:r>
              <a:rPr lang="en-US" sz="2800" dirty="0">
                <a:solidFill>
                  <a:srgbClr val="C00000"/>
                </a:solidFill>
              </a:rPr>
              <a:t> (Sensors, LEDs, Motors etc</a:t>
            </a:r>
            <a:r>
              <a:rPr lang="en-US" sz="2800" dirty="0" smtClean="0">
                <a:solidFill>
                  <a:srgbClr val="C00000"/>
                </a:solidFill>
              </a:rPr>
              <a:t>.))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2465" y="2097505"/>
            <a:ext cx="8915400" cy="377762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pushButton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2;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digital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 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has a pushbutton attached to it. Give it a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(9600); 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initialize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 communication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at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 bits per second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pushButton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the pushbutton's pin an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</a:t>
            </a:r>
            <a:r>
              <a:rPr lang="en-US" sz="20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buttonState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pushButton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input pin: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buttonState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out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state of the button: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delay(1);      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between reads for stability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2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431" y="455668"/>
            <a:ext cx="8911687" cy="1280890"/>
          </a:xfrm>
        </p:spPr>
        <p:txBody>
          <a:bodyPr>
            <a:noAutofit/>
          </a:bodyPr>
          <a:lstStyle/>
          <a:p>
            <a:r>
              <a:rPr lang="en-US" sz="2800" dirty="0"/>
              <a:t>Basic Structure of a Simple Project: </a:t>
            </a:r>
            <a:r>
              <a:rPr lang="en-US" sz="2800" dirty="0" smtClean="0"/>
              <a:t>03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solidFill>
                  <a:srgbClr val="C00000"/>
                </a:solidFill>
              </a:rPr>
              <a:t>Analog </a:t>
            </a:r>
            <a:r>
              <a:rPr lang="en-US" sz="2800" dirty="0">
                <a:solidFill>
                  <a:srgbClr val="C00000"/>
                </a:solidFill>
              </a:rPr>
              <a:t>Serial Data Reading (Receive a command from a </a:t>
            </a:r>
            <a:r>
              <a:rPr lang="en-US" sz="2800" dirty="0" smtClean="0">
                <a:solidFill>
                  <a:srgbClr val="C00000"/>
                </a:solidFill>
              </a:rPr>
              <a:t>Slave (</a:t>
            </a:r>
            <a:r>
              <a:rPr lang="en-US" sz="2800" dirty="0">
                <a:solidFill>
                  <a:srgbClr val="C00000"/>
                </a:solidFill>
              </a:rPr>
              <a:t>(Sensors, LEDs, Motors etc</a:t>
            </a:r>
            <a:r>
              <a:rPr lang="en-US" sz="2800" dirty="0" smtClean="0">
                <a:solidFill>
                  <a:srgbClr val="C00000"/>
                </a:solidFill>
              </a:rPr>
              <a:t>.))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430" y="2049379"/>
            <a:ext cx="10184611" cy="3777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(9600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</a:t>
            </a:r>
            <a:r>
              <a:rPr lang="en-US" sz="1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serial communication at </a:t>
            </a:r>
            <a:r>
              <a:rPr lang="en-US" sz="1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 bits per second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(A0);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the input on analog pin 0: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float voltage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*(5.0/1023.0);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the analog </a:t>
            </a:r>
            <a:r>
              <a:rPr lang="en-US" sz="12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reading(0-1023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to a </a:t>
            </a:r>
            <a:r>
              <a:rPr lang="en-US" sz="12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voltage(0-5V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(voltage);                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 the value you read: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414" y="624110"/>
            <a:ext cx="8911687" cy="1280890"/>
          </a:xfrm>
        </p:spPr>
        <p:txBody>
          <a:bodyPr/>
          <a:lstStyle/>
          <a:p>
            <a:r>
              <a:rPr lang="en-US" dirty="0" smtClean="0"/>
              <a:t>Circuit diagram of Project- 03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414" y="1905000"/>
            <a:ext cx="5781054" cy="3605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97" y="1905000"/>
            <a:ext cx="2771775" cy="2781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98831" y="4686300"/>
            <a:ext cx="247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Potentiometer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9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462" y="15487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Basic Structure of a Simple Project: </a:t>
            </a:r>
            <a:r>
              <a:rPr lang="en-US" sz="4000" dirty="0" smtClean="0"/>
              <a:t>04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Send a </a:t>
            </a:r>
            <a:r>
              <a:rPr lang="en-US" dirty="0" smtClean="0">
                <a:solidFill>
                  <a:srgbClr val="C00000"/>
                </a:solidFill>
              </a:rPr>
              <a:t>Analog </a:t>
            </a:r>
            <a:r>
              <a:rPr lang="en-US" dirty="0">
                <a:solidFill>
                  <a:srgbClr val="C00000"/>
                </a:solidFill>
              </a:rPr>
              <a:t>Serial </a:t>
            </a:r>
            <a:r>
              <a:rPr lang="en-US" dirty="0" smtClean="0">
                <a:solidFill>
                  <a:srgbClr val="C00000"/>
                </a:solidFill>
              </a:rPr>
              <a:t>Write </a:t>
            </a:r>
            <a:r>
              <a:rPr lang="en-US" dirty="0">
                <a:solidFill>
                  <a:srgbClr val="C00000"/>
                </a:solidFill>
              </a:rPr>
              <a:t>PWM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command to a </a:t>
            </a:r>
            <a:r>
              <a:rPr lang="en-US" dirty="0" smtClean="0">
                <a:solidFill>
                  <a:srgbClr val="C00000"/>
                </a:solidFill>
              </a:rPr>
              <a:t>Slave</a:t>
            </a:r>
            <a:r>
              <a:rPr lang="en-US" sz="4000" dirty="0">
                <a:solidFill>
                  <a:srgbClr val="C00000"/>
                </a:solidFill>
              </a:rPr>
              <a:t> (Sensors, LEDs, Motors etc</a:t>
            </a:r>
            <a:r>
              <a:rPr lang="en-US" sz="4000" dirty="0" smtClean="0">
                <a:solidFill>
                  <a:srgbClr val="C00000"/>
                </a:solidFill>
              </a:rPr>
              <a:t>.))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221" y="1856874"/>
            <a:ext cx="9851441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(9600);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initialize serial communication at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 bits per second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random(0,1023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set a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analog serial 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(which goes from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0 - 1023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to a voltage (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0 - 5V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voltage =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(5.0 / 1023.0);</a:t>
            </a:r>
          </a:p>
          <a:p>
            <a:pPr marL="0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(A1,voltage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the input on analog pin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(voltage);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print out the value you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9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1" y="1152907"/>
            <a:ext cx="10972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Can anyone tell us the Sketch (code) of merging the idea of Project </a:t>
            </a:r>
            <a:r>
              <a:rPr lang="en-US" sz="6000" dirty="0" smtClean="0"/>
              <a:t>-01,02,03 </a:t>
            </a:r>
            <a:r>
              <a:rPr lang="en-US" sz="6000" dirty="0" smtClean="0"/>
              <a:t>and </a:t>
            </a:r>
            <a:r>
              <a:rPr lang="en-US" sz="6000" dirty="0" smtClean="0"/>
              <a:t>Project </a:t>
            </a:r>
            <a:r>
              <a:rPr lang="en-US" sz="6000" dirty="0" smtClean="0"/>
              <a:t>-04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4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188" y="588015"/>
            <a:ext cx="8911687" cy="1280890"/>
          </a:xfrm>
        </p:spPr>
        <p:txBody>
          <a:bodyPr/>
          <a:lstStyle/>
          <a:p>
            <a:r>
              <a:rPr lang="en-US" dirty="0" smtClean="0"/>
              <a:t>Merge circuit Diagram of Project -03 and Project -04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069" y="2001252"/>
            <a:ext cx="8548806" cy="395437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462" y="275194"/>
            <a:ext cx="9291042" cy="74749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Test Our </a:t>
            </a:r>
            <a:r>
              <a:rPr lang="en-US" u="sng" dirty="0" smtClean="0"/>
              <a:t>Skills : (</a:t>
            </a:r>
            <a:r>
              <a:rPr lang="en-US" u="sng" dirty="0" smtClean="0">
                <a:solidFill>
                  <a:srgbClr val="C00000"/>
                </a:solidFill>
              </a:rPr>
              <a:t>PWM</a:t>
            </a:r>
            <a:r>
              <a:rPr lang="en-US" u="sng" dirty="0" smtClean="0">
                <a:solidFill>
                  <a:schemeClr val="tx1"/>
                </a:solidFill>
              </a:rPr>
              <a:t>)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Anyone </a:t>
            </a:r>
            <a:r>
              <a:rPr lang="en-US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Please explain Where </a:t>
            </a:r>
            <a:r>
              <a:rPr lang="en-US" sz="2200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r>
              <a:rPr lang="en-US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used?</a:t>
            </a:r>
            <a:endParaRPr lang="en-US" sz="2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462" y="918411"/>
            <a:ext cx="9595064" cy="56869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led =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,brightness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0,fadeAmount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5;   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(led, OUTPUT);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(led, brightness);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brightness = brightness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fadeAmount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if (brightness == 0 || brightness == 255) 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fadeAmount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fadeAmount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delay(30);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Project -05  Control the Spin of </a:t>
            </a:r>
            <a:r>
              <a:rPr lang="en-US" dirty="0" smtClean="0"/>
              <a:t>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in_1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in_2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pwm,OUTPUT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;   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(in_1,OUTPUT) ; 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(in_2,OUTPUT) ;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3265" y="1798677"/>
            <a:ext cx="5829217" cy="3777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(in_1,HIGH) 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(in_2,LOW) 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(pwm,255) ;    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//Clockwise for 3 secs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delay(3000) ;    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(in_1,LOW) 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(in_2,HIGH)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delay(3000) ;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//Anti-Clockwise for 3 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secs</a:t>
            </a:r>
            <a:endParaRPr 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Prepared by- </a:t>
            </a:r>
            <a:r>
              <a:rPr lang="en-US" dirty="0" err="1" smtClean="0"/>
              <a:t>Md</a:t>
            </a:r>
            <a:r>
              <a:rPr lang="en-US" dirty="0" smtClean="0"/>
              <a:t> </a:t>
            </a:r>
            <a:r>
              <a:rPr lang="en-US" dirty="0" err="1" smtClean="0"/>
              <a:t>Asaduzzaman</a:t>
            </a:r>
            <a:r>
              <a:rPr lang="en-US" dirty="0" smtClean="0"/>
              <a:t> , </a:t>
            </a:r>
            <a:r>
              <a:rPr lang="en-US" dirty="0" err="1" smtClean="0"/>
              <a:t>Dept</a:t>
            </a:r>
            <a:r>
              <a:rPr lang="en-US" dirty="0" smtClean="0"/>
              <a:t> of ICT,MBSTU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0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 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848" y="1313778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Hardware 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PIC Programmer,</a:t>
            </a:r>
            <a:r>
              <a:rPr lang="en-US" dirty="0">
                <a:solidFill>
                  <a:srgbClr val="C00000"/>
                </a:solidFill>
              </a:rPr>
              <a:t> Pocket AVR </a:t>
            </a:r>
            <a:r>
              <a:rPr lang="en-US" dirty="0" smtClean="0">
                <a:solidFill>
                  <a:srgbClr val="C00000"/>
                </a:solidFill>
              </a:rPr>
              <a:t>Programmer etc.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Software : </a:t>
            </a:r>
            <a:r>
              <a:rPr lang="en-US" dirty="0">
                <a:solidFill>
                  <a:srgbClr val="C00000"/>
                </a:solidFill>
              </a:rPr>
              <a:t>(AVR,AVRISP,USBISP,USBASP)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769" y="1264555"/>
            <a:ext cx="3289111" cy="2782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06769" y="4189863"/>
            <a:ext cx="328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</a:t>
            </a:r>
            <a:r>
              <a:rPr lang="en-US" dirty="0"/>
              <a:t>PIC Microcontroller Programmer</a:t>
            </a:r>
          </a:p>
        </p:txBody>
      </p:sp>
    </p:spTree>
    <p:extLst>
      <p:ext uri="{BB962C8B-B14F-4D97-AF65-F5344CB8AC3E}">
        <p14:creationId xmlns:p14="http://schemas.microsoft.com/office/powerpoint/2010/main" val="30908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027" y="624110"/>
            <a:ext cx="8911687" cy="1280890"/>
          </a:xfrm>
        </p:spPr>
        <p:txBody>
          <a:bodyPr/>
          <a:lstStyle/>
          <a:p>
            <a:r>
              <a:rPr lang="en-US" dirty="0"/>
              <a:t>Basic Project -05  Control the Spin of </a:t>
            </a:r>
            <a:r>
              <a:rPr lang="en-US" dirty="0" smtClean="0"/>
              <a:t>Motor Circuit diagram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27" y="1905000"/>
            <a:ext cx="9662615" cy="37782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-06 : </a:t>
            </a:r>
            <a:r>
              <a:rPr lang="en-US" dirty="0" smtClean="0"/>
              <a:t>A Simple Home </a:t>
            </a:r>
            <a:r>
              <a:rPr lang="en-US" dirty="0" smtClean="0"/>
              <a:t>S</a:t>
            </a:r>
            <a:r>
              <a:rPr lang="en-US" dirty="0" smtClean="0"/>
              <a:t>ecurity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C00000"/>
                </a:solidFill>
              </a:rPr>
              <a:t>Basic Idea </a:t>
            </a:r>
            <a:r>
              <a:rPr lang="en-US" dirty="0" smtClean="0">
                <a:solidFill>
                  <a:schemeClr val="tx1"/>
                </a:solidFill>
              </a:rPr>
              <a:t>: To </a:t>
            </a:r>
            <a:r>
              <a:rPr lang="en-US" dirty="0" smtClean="0">
                <a:solidFill>
                  <a:schemeClr val="tx1"/>
                </a:solidFill>
              </a:rPr>
              <a:t>build</a:t>
            </a:r>
            <a:r>
              <a:rPr lang="en-US" dirty="0" smtClean="0">
                <a:solidFill>
                  <a:schemeClr val="tx1"/>
                </a:solidFill>
              </a:rPr>
              <a:t> an human detection System for your Home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using Arduino on </a:t>
            </a:r>
            <a:r>
              <a:rPr lang="en-US" dirty="0" smtClean="0">
                <a:solidFill>
                  <a:srgbClr val="C00000"/>
                </a:solidFill>
              </a:rPr>
              <a:t>220v AC.</a:t>
            </a: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C00000"/>
                </a:solidFill>
              </a:rPr>
              <a:t>Instruments: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Arduino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PIR</a:t>
            </a:r>
            <a:r>
              <a:rPr lang="en-US" sz="1600" dirty="0" smtClean="0">
                <a:solidFill>
                  <a:schemeClr val="tx1"/>
                </a:solidFill>
              </a:rPr>
              <a:t> Sensor.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Relay Module (</a:t>
            </a:r>
            <a:r>
              <a:rPr lang="en-US" sz="1200" dirty="0" smtClean="0"/>
              <a:t>The </a:t>
            </a:r>
            <a:r>
              <a:rPr lang="en-US" sz="1200" dirty="0"/>
              <a:t>relay board works on </a:t>
            </a:r>
            <a:r>
              <a:rPr lang="en-US" sz="1200" dirty="0">
                <a:solidFill>
                  <a:srgbClr val="C00000"/>
                </a:solidFill>
              </a:rPr>
              <a:t>220V AC </a:t>
            </a:r>
            <a:r>
              <a:rPr lang="en-US" sz="1200" dirty="0"/>
              <a:t>.So keep necessary safety measurements</a:t>
            </a:r>
            <a:r>
              <a:rPr lang="en-US" sz="1200" dirty="0" smtClean="0"/>
              <a:t>.).</a:t>
            </a:r>
            <a:endParaRPr lang="en-US" sz="12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LED and Buzzer.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Motor.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Jumper </a:t>
            </a:r>
            <a:r>
              <a:rPr lang="en-US" sz="1600" dirty="0" smtClean="0">
                <a:solidFill>
                  <a:schemeClr val="tx1"/>
                </a:solidFill>
              </a:rPr>
              <a:t>Wire and Breadboard.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L298 Motor Driver.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774" y="147337"/>
            <a:ext cx="8911687" cy="1280890"/>
          </a:xfrm>
        </p:spPr>
        <p:txBody>
          <a:bodyPr/>
          <a:lstStyle/>
          <a:p>
            <a:r>
              <a:rPr lang="en-US" dirty="0" smtClean="0"/>
              <a:t>Project -06 :Smart </a:t>
            </a:r>
            <a:r>
              <a:rPr lang="en-US" dirty="0" smtClean="0"/>
              <a:t>home </a:t>
            </a:r>
            <a:r>
              <a:rPr lang="en-US" dirty="0" smtClean="0"/>
              <a:t>Security</a:t>
            </a:r>
            <a:r>
              <a:rPr lang="en-US" dirty="0"/>
              <a:t> </a:t>
            </a:r>
            <a:r>
              <a:rPr lang="en-US" dirty="0" smtClean="0"/>
              <a:t>Circuit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74" y="1629677"/>
            <a:ext cx="9015900" cy="4506131"/>
          </a:xfrm>
        </p:spPr>
      </p:pic>
    </p:spTree>
    <p:extLst>
      <p:ext uri="{BB962C8B-B14F-4D97-AF65-F5344CB8AC3E}">
        <p14:creationId xmlns:p14="http://schemas.microsoft.com/office/powerpoint/2010/main" val="19537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Project-06: Sketch of Home Security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961713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LED = 3;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PIR = 2;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Buzzer = 7;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(LED, OUTPUT);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(Buzzer, OUTPUT);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(PIR, INPUT);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Prepared by- </a:t>
            </a:r>
            <a:r>
              <a:rPr lang="en-US" dirty="0" err="1" smtClean="0"/>
              <a:t>Md</a:t>
            </a:r>
            <a:r>
              <a:rPr lang="en-US" dirty="0" smtClean="0"/>
              <a:t> </a:t>
            </a:r>
            <a:r>
              <a:rPr lang="en-US" dirty="0" err="1" smtClean="0"/>
              <a:t>Asaduzzaman</a:t>
            </a:r>
            <a:r>
              <a:rPr lang="en-US" dirty="0" smtClean="0"/>
              <a:t> , </a:t>
            </a:r>
            <a:r>
              <a:rPr lang="en-US" dirty="0" err="1" smtClean="0"/>
              <a:t>Dept</a:t>
            </a:r>
            <a:r>
              <a:rPr lang="en-US" dirty="0" smtClean="0"/>
              <a:t> of ICT,MBSTU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56143" y="1905000"/>
            <a:ext cx="41484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value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(PIR);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if (value == HIGH){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(LED, HIGH);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(Buzzer, HIGH);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else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(LED, LOW);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(Buzzer, LOW);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877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650" y="143218"/>
            <a:ext cx="9744238" cy="11529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-07:Clap controlled </a:t>
            </a:r>
            <a:r>
              <a:rPr lang="en-US" dirty="0" smtClean="0"/>
              <a:t>Smart </a:t>
            </a:r>
            <a:r>
              <a:rPr lang="en-US" dirty="0" smtClean="0"/>
              <a:t>home  </a:t>
            </a:r>
            <a:r>
              <a:rPr lang="en-US" dirty="0" smtClean="0"/>
              <a:t>Circuit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51" y="1264555"/>
            <a:ext cx="10276537" cy="482562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7707" y="171552"/>
            <a:ext cx="8911687" cy="1280890"/>
          </a:xfrm>
        </p:spPr>
        <p:txBody>
          <a:bodyPr/>
          <a:lstStyle/>
          <a:p>
            <a:r>
              <a:rPr lang="en-US" dirty="0" smtClean="0"/>
              <a:t>Video Tutorial of Building the Clap Control</a:t>
            </a:r>
            <a:endParaRPr lang="en-US" dirty="0"/>
          </a:p>
        </p:txBody>
      </p:sp>
      <p:pic>
        <p:nvPicPr>
          <p:cNvPr id="6" name="arduino-project-turn-on-your-leds-and-lamps-with-a-clap-relay-and-sound-senso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7707" y="1452442"/>
            <a:ext cx="9116854" cy="448433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9697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286" y="94721"/>
            <a:ext cx="8911687" cy="1280890"/>
          </a:xfrm>
        </p:spPr>
        <p:txBody>
          <a:bodyPr/>
          <a:lstStyle/>
          <a:p>
            <a:r>
              <a:rPr lang="en-US" dirty="0" smtClean="0"/>
              <a:t>Project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86" y="1471863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http://www.instructables.com/technology/arduino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for project idea.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playground.arduino.cc/Projects/Ideas</a:t>
            </a:r>
            <a:r>
              <a:rPr lang="en-US" dirty="0" smtClean="0"/>
              <a:t> .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codebender.cc/home</a:t>
            </a:r>
            <a:r>
              <a:rPr lang="en-US" dirty="0" smtClean="0"/>
              <a:t>  for project code </a:t>
            </a:r>
            <a:r>
              <a:rPr lang="en-US" b="1" dirty="0" smtClean="0">
                <a:solidFill>
                  <a:srgbClr val="C00000"/>
                </a:solidFill>
              </a:rPr>
              <a:t>Must need Firefox/chrome.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</a:t>
            </a:r>
            <a:r>
              <a:rPr lang="en-US" dirty="0" smtClean="0"/>
              <a:t>  for project code.</a:t>
            </a:r>
          </a:p>
          <a:p>
            <a:r>
              <a:rPr lang="en-US" dirty="0">
                <a:hlinkClick r:id="rId6"/>
              </a:rPr>
              <a:t>https</a:t>
            </a:r>
            <a:r>
              <a:rPr lang="en-US" dirty="0" smtClean="0">
                <a:hlinkClick r:id="rId6"/>
              </a:rPr>
              <a:t>://youtube.com</a:t>
            </a:r>
            <a:r>
              <a:rPr lang="en-US" dirty="0" smtClean="0"/>
              <a:t>  for tutorial.</a:t>
            </a:r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learn.sparkfun.com/tutorials</a:t>
            </a:r>
            <a:r>
              <a:rPr lang="en-US" dirty="0" smtClean="0"/>
              <a:t> for tutorial.</a:t>
            </a:r>
          </a:p>
          <a:p>
            <a:r>
              <a:rPr lang="en-US" dirty="0">
                <a:hlinkClick r:id="rId8"/>
              </a:rPr>
              <a:t>https://www.allaboutcircuits.com/projects/category/arduino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 for tutorial.</a:t>
            </a:r>
          </a:p>
          <a:p>
            <a:r>
              <a:rPr lang="en-US" dirty="0">
                <a:hlinkClick r:id="rId9"/>
              </a:rPr>
              <a:t>https://diyhacking.com/diy-projects/arduino-projects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 for project idea.</a:t>
            </a:r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mertarduinotutorial.blogspot.com</a:t>
            </a:r>
            <a:r>
              <a:rPr lang="en-US" dirty="0" smtClean="0"/>
              <a:t> for tutorial.</a:t>
            </a:r>
          </a:p>
          <a:p>
            <a:r>
              <a:rPr lang="en-US" dirty="0" smtClean="0"/>
              <a:t>Arduino for Dummies by- John </a:t>
            </a:r>
            <a:r>
              <a:rPr lang="en-US" dirty="0" err="1" smtClean="0"/>
              <a:t>Nussey</a:t>
            </a:r>
            <a:r>
              <a:rPr lang="en-US" dirty="0" smtClean="0"/>
              <a:t>.</a:t>
            </a:r>
          </a:p>
          <a:p>
            <a:r>
              <a:rPr lang="en-US" dirty="0" smtClean="0"/>
              <a:t>Arduino Programming by- Simon Monk.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0779" y="2346159"/>
            <a:ext cx="7255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Any Question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78" y="1156034"/>
            <a:ext cx="3429001" cy="47625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06" y="2370221"/>
            <a:ext cx="7591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Thank You</a:t>
            </a:r>
            <a:endParaRPr lang="en-US" sz="6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9176" y="2142698"/>
            <a:ext cx="86390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What is the difference between Microcomputer            and  Microcontroller 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rgbClr val="C00000"/>
                </a:solidFill>
              </a:rPr>
              <a:t>Arduino</a:t>
            </a:r>
            <a:r>
              <a:rPr lang="en-US" dirty="0" smtClean="0"/>
              <a:t> Microcontroller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707" y="1889106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/>
              <a:t>It is Open </a:t>
            </a:r>
            <a:r>
              <a:rPr lang="en-US" dirty="0" smtClean="0"/>
              <a:t>Source (Hardware + Software) and single board microcontroller</a:t>
            </a:r>
            <a:r>
              <a:rPr lang="en-US" i="1" dirty="0" smtClean="0"/>
              <a:t>.</a:t>
            </a:r>
          </a:p>
          <a:p>
            <a:r>
              <a:rPr lang="en-US" dirty="0"/>
              <a:t>Work as, both Master or Slave device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Arduino  </a:t>
            </a:r>
            <a:r>
              <a:rPr lang="en-US" dirty="0"/>
              <a:t>= internally </a:t>
            </a:r>
            <a:r>
              <a:rPr lang="en-US" dirty="0" smtClean="0"/>
              <a:t>CPU+RAM+IO interfaces + </a:t>
            </a:r>
            <a:r>
              <a:rPr lang="en-US" dirty="0" smtClean="0">
                <a:solidFill>
                  <a:srgbClr val="C00000"/>
                </a:solidFill>
              </a:rPr>
              <a:t>programmer (AVR,AVRISP,USBISP,USBASP)</a:t>
            </a:r>
            <a:r>
              <a:rPr lang="en-US" dirty="0" smtClean="0"/>
              <a:t> .</a:t>
            </a:r>
            <a:endParaRPr lang="en-US" dirty="0"/>
          </a:p>
          <a:p>
            <a:r>
              <a:rPr lang="en-US" dirty="0"/>
              <a:t>In 2005, a project was initiated to make a device for controlling</a:t>
            </a:r>
            <a:br>
              <a:rPr lang="en-US" dirty="0"/>
            </a:br>
            <a:r>
              <a:rPr lang="en-US" dirty="0"/>
              <a:t>student-built interactive design projects that was less expensive</a:t>
            </a:r>
            <a:br>
              <a:rPr lang="en-US" dirty="0"/>
            </a:br>
            <a:r>
              <a:rPr lang="en-US" dirty="0"/>
              <a:t>than other prototyping systems available at the time. </a:t>
            </a:r>
          </a:p>
          <a:p>
            <a:r>
              <a:rPr lang="en-US" dirty="0" smtClean="0"/>
              <a:t>Founders </a:t>
            </a:r>
            <a:r>
              <a:rPr lang="en-US" dirty="0">
                <a:solidFill>
                  <a:srgbClr val="C00000"/>
                </a:solidFill>
              </a:rPr>
              <a:t>Massimo </a:t>
            </a:r>
            <a:r>
              <a:rPr lang="en-US" dirty="0" err="1">
                <a:solidFill>
                  <a:srgbClr val="C00000"/>
                </a:solidFill>
              </a:rPr>
              <a:t>Banzi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David </a:t>
            </a:r>
            <a:r>
              <a:rPr lang="en-US" dirty="0" err="1">
                <a:solidFill>
                  <a:srgbClr val="C00000"/>
                </a:solidFill>
              </a:rPr>
              <a:t>Cuartielles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named the project</a:t>
            </a:r>
            <a:br>
              <a:rPr lang="en-US" dirty="0"/>
            </a:br>
            <a:r>
              <a:rPr lang="en-US" dirty="0"/>
              <a:t>after </a:t>
            </a:r>
            <a:r>
              <a:rPr lang="en-US" dirty="0" err="1">
                <a:solidFill>
                  <a:srgbClr val="C00000"/>
                </a:solidFill>
              </a:rPr>
              <a:t>Arduin</a:t>
            </a:r>
            <a:r>
              <a:rPr lang="en-US" dirty="0">
                <a:solidFill>
                  <a:srgbClr val="C00000"/>
                </a:solidFill>
              </a:rPr>
              <a:t> of Ivrea </a:t>
            </a:r>
            <a:r>
              <a:rPr lang="en-US" dirty="0"/>
              <a:t>and began producing boards in a small factory</a:t>
            </a:r>
            <a:br>
              <a:rPr lang="en-US" dirty="0"/>
            </a:br>
            <a:r>
              <a:rPr lang="en-US" dirty="0"/>
              <a:t>located in </a:t>
            </a:r>
            <a:r>
              <a:rPr lang="en-US" dirty="0">
                <a:solidFill>
                  <a:srgbClr val="C00000"/>
                </a:solidFill>
              </a:rPr>
              <a:t>Ivrea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685" y="2261937"/>
            <a:ext cx="3019927" cy="20814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 of Arduino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8911687" cy="470033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Arduino</a:t>
            </a:r>
            <a:r>
              <a:rPr lang="en-US" dirty="0" smtClean="0"/>
              <a:t>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2232" y="1495927"/>
            <a:ext cx="4993105" cy="4267200"/>
          </a:xfrm>
        </p:spPr>
        <p:txBody>
          <a:bodyPr>
            <a:noAutofit/>
          </a:bodyPr>
          <a:lstStyle/>
          <a:p>
            <a:r>
              <a:rPr lang="en-US" sz="1400" dirty="0" smtClean="0"/>
              <a:t> </a:t>
            </a:r>
            <a:r>
              <a:rPr lang="en-US" sz="1400" i="1" dirty="0"/>
              <a:t>Microcontroller </a:t>
            </a:r>
            <a:r>
              <a:rPr lang="en-US" sz="1400" i="1" dirty="0" smtClean="0"/>
              <a:t>ATmega328</a:t>
            </a:r>
            <a:endParaRPr lang="en-US" sz="1400" dirty="0"/>
          </a:p>
          <a:p>
            <a:r>
              <a:rPr lang="en-US" sz="1400" i="1" dirty="0" smtClean="0"/>
              <a:t>Operating </a:t>
            </a:r>
            <a:r>
              <a:rPr lang="en-US" sz="1400" i="1" dirty="0"/>
              <a:t>Voltage 5V and 3.3 </a:t>
            </a:r>
            <a:r>
              <a:rPr lang="en-US" sz="1400" i="1" dirty="0" smtClean="0"/>
              <a:t>V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Baud Rate </a:t>
            </a:r>
            <a:r>
              <a:rPr lang="en-US" sz="1400" i="1" dirty="0" smtClean="0"/>
              <a:t>:  </a:t>
            </a:r>
            <a:r>
              <a:rPr lang="en-US" sz="1400" i="1" dirty="0"/>
              <a:t>9600, 14400, 19200, 28800, 38400, 57600, or </a:t>
            </a:r>
            <a:r>
              <a:rPr lang="en-US" sz="1400" i="1" dirty="0" smtClean="0"/>
              <a:t>115200  </a:t>
            </a:r>
            <a:r>
              <a:rPr lang="en-US" sz="1400" i="1" dirty="0" smtClean="0">
                <a:solidFill>
                  <a:srgbClr val="C00000"/>
                </a:solidFill>
              </a:rPr>
              <a:t>bps.</a:t>
            </a:r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i="1" dirty="0" smtClean="0"/>
              <a:t>Input </a:t>
            </a:r>
            <a:r>
              <a:rPr lang="en-US" sz="1400" i="1" dirty="0"/>
              <a:t>Voltage (recommended) </a:t>
            </a:r>
            <a:r>
              <a:rPr lang="en-US" sz="1400" i="1" dirty="0" smtClean="0"/>
              <a:t>7-12V</a:t>
            </a:r>
            <a:endParaRPr lang="en-US" sz="1400" dirty="0"/>
          </a:p>
          <a:p>
            <a:r>
              <a:rPr lang="en-US" sz="1400" i="1" dirty="0" smtClean="0"/>
              <a:t>Input </a:t>
            </a:r>
            <a:r>
              <a:rPr lang="en-US" sz="1400" i="1" dirty="0"/>
              <a:t>Voltage (limits) </a:t>
            </a:r>
            <a:r>
              <a:rPr lang="en-US" sz="1400" i="1" dirty="0" smtClean="0"/>
              <a:t>6-20V</a:t>
            </a:r>
            <a:endParaRPr lang="en-US" sz="1400" dirty="0"/>
          </a:p>
          <a:p>
            <a:r>
              <a:rPr lang="en-US" sz="1400" i="1" dirty="0" smtClean="0"/>
              <a:t>Digital </a:t>
            </a:r>
            <a:r>
              <a:rPr lang="en-US" sz="1400" i="1" dirty="0"/>
              <a:t>I/O Pins 14 (of which 6 provide </a:t>
            </a:r>
            <a:r>
              <a:rPr lang="en-US" sz="1400" b="1" i="1" dirty="0">
                <a:solidFill>
                  <a:srgbClr val="C00000"/>
                </a:solidFill>
              </a:rPr>
              <a:t>PWM</a:t>
            </a:r>
            <a:r>
              <a:rPr lang="en-US" sz="1400" i="1" dirty="0"/>
              <a:t> </a:t>
            </a:r>
            <a:r>
              <a:rPr lang="en-US" sz="1400" i="1" dirty="0" smtClean="0"/>
              <a:t>output)</a:t>
            </a:r>
            <a:endParaRPr lang="en-US" sz="1400" dirty="0"/>
          </a:p>
          <a:p>
            <a:r>
              <a:rPr lang="en-US" sz="1400" i="1" dirty="0" smtClean="0"/>
              <a:t>Analog </a:t>
            </a:r>
            <a:r>
              <a:rPr lang="en-US" sz="1400" i="1" dirty="0"/>
              <a:t>Input Pins </a:t>
            </a:r>
            <a:r>
              <a:rPr lang="en-US" sz="1400" i="1" dirty="0" smtClean="0"/>
              <a:t>6</a:t>
            </a:r>
            <a:endParaRPr lang="en-US" sz="1400" dirty="0"/>
          </a:p>
          <a:p>
            <a:r>
              <a:rPr lang="en-US" sz="1400" i="1" dirty="0" smtClean="0"/>
              <a:t>DC </a:t>
            </a:r>
            <a:r>
              <a:rPr lang="en-US" sz="1400" i="1" dirty="0"/>
              <a:t>Current per I/O Pin 40 </a:t>
            </a:r>
            <a:r>
              <a:rPr lang="en-US" sz="1400" i="1" dirty="0" smtClean="0"/>
              <a:t>mA</a:t>
            </a:r>
            <a:endParaRPr lang="en-US" sz="1400" dirty="0"/>
          </a:p>
          <a:p>
            <a:r>
              <a:rPr lang="en-US" sz="1400" i="1" dirty="0" smtClean="0"/>
              <a:t>DC </a:t>
            </a:r>
            <a:r>
              <a:rPr lang="en-US" sz="1400" i="1" dirty="0"/>
              <a:t>Current for 3.3V Pin50 </a:t>
            </a:r>
            <a:r>
              <a:rPr lang="en-US" sz="1400" i="1" dirty="0" smtClean="0"/>
              <a:t>mA</a:t>
            </a:r>
            <a:endParaRPr lang="en-US" sz="1400" dirty="0"/>
          </a:p>
          <a:p>
            <a:r>
              <a:rPr lang="en-US" sz="1400" i="1" dirty="0" smtClean="0"/>
              <a:t>Flash </a:t>
            </a:r>
            <a:r>
              <a:rPr lang="en-US" sz="1400" i="1" dirty="0"/>
              <a:t>Memory 32 KB (ATmega328) of which 0.5 KB used by </a:t>
            </a:r>
            <a:r>
              <a:rPr lang="en-US" sz="1400" i="1" dirty="0" smtClean="0"/>
              <a:t>Bootloader</a:t>
            </a:r>
            <a:endParaRPr lang="en-US" sz="1400" dirty="0"/>
          </a:p>
          <a:p>
            <a:r>
              <a:rPr lang="en-US" sz="1400" i="1" dirty="0" smtClean="0"/>
              <a:t>SRAM </a:t>
            </a:r>
            <a:r>
              <a:rPr lang="en-US" sz="1400" i="1" dirty="0"/>
              <a:t>2 KB (</a:t>
            </a:r>
            <a:r>
              <a:rPr lang="en-US" sz="1400" i="1" dirty="0" smtClean="0"/>
              <a:t>ATmega328)</a:t>
            </a:r>
            <a:endParaRPr lang="en-US" sz="1400" dirty="0"/>
          </a:p>
          <a:p>
            <a:r>
              <a:rPr lang="en-US" sz="1400" i="1" dirty="0" smtClean="0"/>
              <a:t>EEPROM </a:t>
            </a:r>
            <a:r>
              <a:rPr lang="en-US" sz="1400" i="1" dirty="0"/>
              <a:t>1 KB (ATmega328</a:t>
            </a:r>
            <a:r>
              <a:rPr lang="en-US" sz="1400" i="1" dirty="0" smtClean="0"/>
              <a:t>)</a:t>
            </a:r>
            <a:endParaRPr lang="en-US" sz="1400" dirty="0"/>
          </a:p>
          <a:p>
            <a:r>
              <a:rPr lang="en-US" sz="1400" dirty="0" smtClean="0"/>
              <a:t> </a:t>
            </a:r>
            <a:r>
              <a:rPr lang="en-US" sz="1400" i="1" dirty="0"/>
              <a:t>Clock Speed 16 </a:t>
            </a:r>
            <a:r>
              <a:rPr lang="en-US" sz="1400" i="1" dirty="0" smtClean="0"/>
              <a:t>MHz</a:t>
            </a:r>
            <a:endParaRPr lang="en-US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95926"/>
            <a:ext cx="4313864" cy="3822031"/>
          </a:xfrm>
        </p:spPr>
        <p:txBody>
          <a:bodyPr>
            <a:normAutofit fontScale="32500" lnSpcReduction="20000"/>
          </a:bodyPr>
          <a:lstStyle/>
          <a:p>
            <a:r>
              <a:rPr lang="en-US" sz="4000" b="1" dirty="0" smtClean="0"/>
              <a:t>Other Prototyping Platform: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Raspberry pie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Beagle board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Panda </a:t>
            </a:r>
            <a:r>
              <a:rPr lang="en-US" sz="4900" i="1" dirty="0"/>
              <a:t>board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Cotton </a:t>
            </a:r>
            <a:r>
              <a:rPr lang="en-US" sz="4900" i="1" dirty="0"/>
              <a:t>candy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Cubie Board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APC </a:t>
            </a:r>
            <a:r>
              <a:rPr lang="en-US" sz="4900" i="1" dirty="0"/>
              <a:t>Rock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Hackberry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Gooseberry</a:t>
            </a:r>
            <a:r>
              <a:rPr lang="en-US" sz="4900" dirty="0" smtClean="0"/>
              <a:t> </a:t>
            </a:r>
            <a:endParaRPr lang="en-US" sz="49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2706</TotalTime>
  <Words>2241</Words>
  <Application>Microsoft Office PowerPoint</Application>
  <PresentationFormat>Widescreen</PresentationFormat>
  <Paragraphs>447</Paragraphs>
  <Slides>58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Century Gothic</vt:lpstr>
      <vt:lpstr>Courier New</vt:lpstr>
      <vt:lpstr>Times New Roman</vt:lpstr>
      <vt:lpstr>Wingdings</vt:lpstr>
      <vt:lpstr>Wingdings 3</vt:lpstr>
      <vt:lpstr>Wisp</vt:lpstr>
      <vt:lpstr>Introduction to Arduino Microcontroller</vt:lpstr>
      <vt:lpstr>Contents</vt:lpstr>
      <vt:lpstr>PowerPoint Presentation</vt:lpstr>
      <vt:lpstr>Microcontroller</vt:lpstr>
      <vt:lpstr>Microcontroller Programmer</vt:lpstr>
      <vt:lpstr>PowerPoint Presentation</vt:lpstr>
      <vt:lpstr>What is Arduino Microcontroller ??</vt:lpstr>
      <vt:lpstr>General Structure of Arduino ?</vt:lpstr>
      <vt:lpstr>Arduino Specification</vt:lpstr>
      <vt:lpstr>Types of Arduino ?</vt:lpstr>
      <vt:lpstr>Specification of different Types of Arduino -01</vt:lpstr>
      <vt:lpstr>Specification of different Types of Arduino -02</vt:lpstr>
      <vt:lpstr>PowerPoint Presentation</vt:lpstr>
      <vt:lpstr>Types of Sensor</vt:lpstr>
      <vt:lpstr>Frequently Used Sensor</vt:lpstr>
      <vt:lpstr>Humidity Sensor (DHT22) –Digital Sensor</vt:lpstr>
      <vt:lpstr>Temperature Sensor (LM35) Analog Sensor</vt:lpstr>
      <vt:lpstr>Water Sensor (Digital Sensor)</vt:lpstr>
      <vt:lpstr>PIR (Pyroelectric/Passive Infrared Radiation) Sensor (Digital Sensor)</vt:lpstr>
      <vt:lpstr>Ultrasonic Sensor (HC-SR04) - Digital Sensor</vt:lpstr>
      <vt:lpstr>Sound Detection Sensor (Digital Sensor)</vt:lpstr>
      <vt:lpstr>PowerPoint Presentation</vt:lpstr>
      <vt:lpstr>Types of Motor ??</vt:lpstr>
      <vt:lpstr>Necessary Things to done a Project with Motor</vt:lpstr>
      <vt:lpstr>Arduino Installation</vt:lpstr>
      <vt:lpstr>Run on IDE</vt:lpstr>
      <vt:lpstr>Basic Structure of a Sketch</vt:lpstr>
      <vt:lpstr>Open an Example Sketch</vt:lpstr>
      <vt:lpstr>Select a Board</vt:lpstr>
      <vt:lpstr>Select a Communication port</vt:lpstr>
      <vt:lpstr>Upload a Sketch</vt:lpstr>
      <vt:lpstr>PowerPoint Presentation</vt:lpstr>
      <vt:lpstr>Life Cycle of Arduino Sketch</vt:lpstr>
      <vt:lpstr>Input and Output Function</vt:lpstr>
      <vt:lpstr>PWM (Pulse Width Modulation)</vt:lpstr>
      <vt:lpstr>Data Type : Like as C/C++</vt:lpstr>
      <vt:lpstr>Operators : Like as C/C++</vt:lpstr>
      <vt:lpstr>Control Statement: Like as C/C++</vt:lpstr>
      <vt:lpstr>Loop Statement: Like as C/C++ </vt:lpstr>
      <vt:lpstr>Basic Structure of a Simple Project: 01 Blinking LED (Send a Digital Serial Write command to a Slave (Sensors, LEDs, Motors etc.)) </vt:lpstr>
      <vt:lpstr>Circuit Diagram of Project: 01</vt:lpstr>
      <vt:lpstr>Basic Structure of a Simple Project: 02 Digital Serial Data Reading (Receive a command from a Slave (Sensors, LEDs, Motors etc.))</vt:lpstr>
      <vt:lpstr>Basic Structure of a Simple Project: 03 Analog Serial Data Reading (Receive a command from a Slave ((Sensors, LEDs, Motors etc.))</vt:lpstr>
      <vt:lpstr>Circuit diagram of Project- 03</vt:lpstr>
      <vt:lpstr>Basic Structure of a Simple Project: 04 (Send a Analog Serial Write PWM command to a Slave (Sensors, LEDs, Motors etc.)) </vt:lpstr>
      <vt:lpstr>PowerPoint Presentation</vt:lpstr>
      <vt:lpstr>Merge circuit Diagram of Project -03 and Project -04</vt:lpstr>
      <vt:lpstr>Test Our Skills : (PWM) Anyone Please explain Where PWM is used?</vt:lpstr>
      <vt:lpstr>Basic Project -05  Control the Spin of Motor</vt:lpstr>
      <vt:lpstr>Basic Project -05  Control the Spin of Motor Circuit diagram</vt:lpstr>
      <vt:lpstr>Project -06 : A Simple Home Security System</vt:lpstr>
      <vt:lpstr>Project -06 :Smart home Security Circuit Diagram</vt:lpstr>
      <vt:lpstr>Project-06: Sketch of Home Security System</vt:lpstr>
      <vt:lpstr>Project -07:Clap controlled Smart home  Circuit Diagram</vt:lpstr>
      <vt:lpstr>Video Tutorial of Building the Clap Control</vt:lpstr>
      <vt:lpstr>Project 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 Microcontroller</dc:title>
  <dc:creator>asad zzaman</dc:creator>
  <cp:lastModifiedBy>asad zzaman</cp:lastModifiedBy>
  <cp:revision>246</cp:revision>
  <dcterms:created xsi:type="dcterms:W3CDTF">2017-11-29T14:10:37Z</dcterms:created>
  <dcterms:modified xsi:type="dcterms:W3CDTF">2017-12-05T03:44:11Z</dcterms:modified>
  <cp:contentStatus/>
</cp:coreProperties>
</file>